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60" r:id="rId3"/>
    <p:sldId id="283" r:id="rId4"/>
    <p:sldId id="294" r:id="rId5"/>
    <p:sldId id="285" r:id="rId6"/>
    <p:sldId id="282" r:id="rId7"/>
    <p:sldId id="286" r:id="rId8"/>
    <p:sldId id="284" r:id="rId9"/>
    <p:sldId id="288" r:id="rId10"/>
    <p:sldId id="287" r:id="rId11"/>
    <p:sldId id="261" r:id="rId12"/>
    <p:sldId id="274" r:id="rId13"/>
    <p:sldId id="275" r:id="rId14"/>
    <p:sldId id="276" r:id="rId15"/>
    <p:sldId id="289" r:id="rId16"/>
    <p:sldId id="277" r:id="rId17"/>
    <p:sldId id="279" r:id="rId18"/>
    <p:sldId id="295" r:id="rId19"/>
    <p:sldId id="296" r:id="rId20"/>
    <p:sldId id="297" r:id="rId21"/>
    <p:sldId id="298" r:id="rId22"/>
    <p:sldId id="299" r:id="rId23"/>
    <p:sldId id="300" r:id="rId24"/>
    <p:sldId id="301" r:id="rId25"/>
    <p:sldId id="302" r:id="rId26"/>
    <p:sldId id="303" r:id="rId27"/>
    <p:sldId id="304" r:id="rId28"/>
    <p:sldId id="293" r:id="rId29"/>
  </p:sldIdLst>
  <p:sldSz cx="12192000" cy="6858000"/>
  <p:notesSz cx="6735763" cy="98663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Styl z motywem 2 — Ak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62" autoAdjust="0"/>
    <p:restoredTop sz="91375" autoAdjust="0"/>
  </p:normalViewPr>
  <p:slideViewPr>
    <p:cSldViewPr snapToGrid="0">
      <p:cViewPr varScale="1">
        <p:scale>
          <a:sx n="105" d="100"/>
          <a:sy n="105" d="100"/>
        </p:scale>
        <p:origin x="6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833FF-EEDF-4CCD-B3C7-2AE18979F872}" type="doc">
      <dgm:prSet loTypeId="urn:microsoft.com/office/officeart/2005/8/layout/cycle2" loCatId="cycle" qsTypeId="urn:microsoft.com/office/officeart/2005/8/quickstyle/3d3" qsCatId="3D" csTypeId="urn:microsoft.com/office/officeart/2005/8/colors/accent2_1" csCatId="accent2" phldr="1"/>
      <dgm:spPr/>
      <dgm:t>
        <a:bodyPr/>
        <a:lstStyle/>
        <a:p>
          <a:endParaRPr lang="pl-PL"/>
        </a:p>
      </dgm:t>
    </dgm:pt>
    <dgm:pt modelId="{4FCA2DE2-FBB7-4EC0-935C-FC36BBE9A09F}">
      <dgm:prSet phldrT="[Tekst]" custT="1"/>
      <dgm:spPr/>
      <dgm:t>
        <a:bodyPr/>
        <a:lstStyle/>
        <a:p>
          <a:r>
            <a:rPr lang="pl-PL" sz="2000" dirty="0" smtClean="0">
              <a:latin typeface="Garamond" panose="02020404030301010803" pitchFamily="18" charset="0"/>
            </a:rPr>
            <a:t>Grupa docelowa</a:t>
          </a:r>
          <a:endParaRPr lang="pl-PL" sz="2000" dirty="0">
            <a:latin typeface="Garamond" panose="02020404030301010803" pitchFamily="18" charset="0"/>
          </a:endParaRPr>
        </a:p>
      </dgm:t>
    </dgm:pt>
    <dgm:pt modelId="{04284AF6-27EF-4039-B4B8-471D00A6D927}" type="parTrans" cxnId="{7979EE6B-B3C8-4E36-A32A-07C1BE0046D2}">
      <dgm:prSet/>
      <dgm:spPr/>
      <dgm:t>
        <a:bodyPr/>
        <a:lstStyle/>
        <a:p>
          <a:endParaRPr lang="pl-PL"/>
        </a:p>
      </dgm:t>
    </dgm:pt>
    <dgm:pt modelId="{E2325ED8-DBB7-4710-9866-84D6E9A34190}" type="sibTrans" cxnId="{7979EE6B-B3C8-4E36-A32A-07C1BE0046D2}">
      <dgm:prSet/>
      <dgm:spPr/>
      <dgm:t>
        <a:bodyPr/>
        <a:lstStyle/>
        <a:p>
          <a:endParaRPr lang="pl-PL"/>
        </a:p>
      </dgm:t>
    </dgm:pt>
    <dgm:pt modelId="{544D8187-AA6D-41EC-AF02-BAE450FB85B8}">
      <dgm:prSet phldrT="[Tekst]" custT="1"/>
      <dgm:spPr/>
      <dgm:t>
        <a:bodyPr/>
        <a:lstStyle/>
        <a:p>
          <a:r>
            <a:rPr lang="pl-PL" sz="1400" dirty="0" smtClean="0">
              <a:latin typeface="Garamond" panose="02020404030301010803" pitchFamily="18" charset="0"/>
            </a:rPr>
            <a:t>Typ projektu „rewitalizacyjny”</a:t>
          </a:r>
          <a:endParaRPr lang="pl-PL" sz="1400" dirty="0">
            <a:latin typeface="Garamond" panose="02020404030301010803" pitchFamily="18" charset="0"/>
          </a:endParaRPr>
        </a:p>
      </dgm:t>
    </dgm:pt>
    <dgm:pt modelId="{D67D22D8-82E3-40F0-ACE2-0439EC4AE534}" type="parTrans" cxnId="{4A8A08E3-92A3-43D8-A49E-F41714DECFF0}">
      <dgm:prSet/>
      <dgm:spPr/>
      <dgm:t>
        <a:bodyPr/>
        <a:lstStyle/>
        <a:p>
          <a:endParaRPr lang="pl-PL"/>
        </a:p>
      </dgm:t>
    </dgm:pt>
    <dgm:pt modelId="{64C5F977-CC82-4F1F-A77D-E0B56DBF611F}" type="sibTrans" cxnId="{4A8A08E3-92A3-43D8-A49E-F41714DECFF0}">
      <dgm:prSet/>
      <dgm:spPr/>
      <dgm:t>
        <a:bodyPr/>
        <a:lstStyle/>
        <a:p>
          <a:endParaRPr lang="pl-PL"/>
        </a:p>
      </dgm:t>
    </dgm:pt>
    <dgm:pt modelId="{63E3695A-1A1B-45B2-B983-13A42BD45088}">
      <dgm:prSet phldrT="[Tekst]" custT="1"/>
      <dgm:spPr/>
      <dgm:t>
        <a:bodyPr/>
        <a:lstStyle/>
        <a:p>
          <a:r>
            <a:rPr lang="pl-PL" sz="1400" b="0" dirty="0" smtClean="0">
              <a:latin typeface="Garamond" panose="02020404030301010803" pitchFamily="18" charset="0"/>
            </a:rPr>
            <a:t>osoby lub rodziny zagrożone ubóstwem lub wykluczeniem społecznym </a:t>
          </a:r>
          <a:r>
            <a:rPr lang="pl-PL" sz="1400" b="1" dirty="0" smtClean="0">
              <a:latin typeface="Garamond" panose="02020404030301010803" pitchFamily="18" charset="0"/>
            </a:rPr>
            <a:t>mieszkające wyłącznie na obszarze wyznaczonym do rewitalizacji (wskazanym w „Programie Rewitalizacji”)</a:t>
          </a:r>
          <a:r>
            <a:rPr lang="pl-PL" sz="1400" b="0" dirty="0" smtClean="0">
              <a:latin typeface="Garamond" panose="02020404030301010803" pitchFamily="18" charset="0"/>
            </a:rPr>
            <a:t> </a:t>
          </a:r>
        </a:p>
        <a:p>
          <a:r>
            <a:rPr lang="pl-PL" sz="1400" b="0" dirty="0" smtClean="0">
              <a:latin typeface="Garamond" panose="02020404030301010803" pitchFamily="18" charset="0"/>
            </a:rPr>
            <a:t>oraz </a:t>
          </a:r>
        </a:p>
        <a:p>
          <a:r>
            <a:rPr lang="pl-PL" sz="1400" b="0" dirty="0" smtClean="0">
              <a:latin typeface="Garamond" panose="02020404030301010803" pitchFamily="18" charset="0"/>
            </a:rPr>
            <a:t>zamieszkujące na trenie MOF Olsztyna</a:t>
          </a:r>
          <a:endParaRPr lang="pl-PL" sz="1400" b="0" dirty="0"/>
        </a:p>
      </dgm:t>
    </dgm:pt>
    <dgm:pt modelId="{0B92765D-D1C6-4453-A13F-8653BBD127A8}" type="parTrans" cxnId="{7D683AE4-8FE6-4B6E-94C4-EB1D436A3310}">
      <dgm:prSet/>
      <dgm:spPr/>
      <dgm:t>
        <a:bodyPr/>
        <a:lstStyle/>
        <a:p>
          <a:endParaRPr lang="pl-PL"/>
        </a:p>
      </dgm:t>
    </dgm:pt>
    <dgm:pt modelId="{721A12FE-9956-4FB7-A9CC-6E993C966F80}" type="sibTrans" cxnId="{7D683AE4-8FE6-4B6E-94C4-EB1D436A3310}">
      <dgm:prSet/>
      <dgm:spPr/>
      <dgm:t>
        <a:bodyPr/>
        <a:lstStyle/>
        <a:p>
          <a:endParaRPr lang="pl-PL"/>
        </a:p>
      </dgm:t>
    </dgm:pt>
    <dgm:pt modelId="{E91B5430-9643-4FEE-A895-844EB535E271}">
      <dgm:prSet phldrT="[Tekst]" custT="1"/>
      <dgm:spPr/>
      <dgm:t>
        <a:bodyPr/>
        <a:lstStyle/>
        <a:p>
          <a:r>
            <a:rPr lang="pl-PL" sz="1400" b="0" dirty="0" smtClean="0">
              <a:latin typeface="Garamond" panose="02020404030301010803" pitchFamily="18" charset="0"/>
            </a:rPr>
            <a:t>osoby lub rodziny zagrożone ubóstwem lub wykluczeniem społecznym mieszkające na trenie MOF Olsztyna (w tym zamieszkujące na obszarze wyznaczonym do rewitalizacji)</a:t>
          </a:r>
          <a:endParaRPr lang="pl-PL" sz="1400" b="0" dirty="0">
            <a:latin typeface="Garamond" panose="02020404030301010803" pitchFamily="18" charset="0"/>
          </a:endParaRPr>
        </a:p>
      </dgm:t>
    </dgm:pt>
    <dgm:pt modelId="{FF3778D4-C4F1-4F2F-90E6-592D567E9A7A}" type="parTrans" cxnId="{F69EE8A9-11E7-40F1-80F9-09A7A3ADCC30}">
      <dgm:prSet/>
      <dgm:spPr/>
      <dgm:t>
        <a:bodyPr/>
        <a:lstStyle/>
        <a:p>
          <a:endParaRPr lang="pl-PL"/>
        </a:p>
      </dgm:t>
    </dgm:pt>
    <dgm:pt modelId="{8721028D-9127-43B2-9A15-DBFB4834221F}" type="sibTrans" cxnId="{F69EE8A9-11E7-40F1-80F9-09A7A3ADCC30}">
      <dgm:prSet/>
      <dgm:spPr/>
      <dgm:t>
        <a:bodyPr/>
        <a:lstStyle/>
        <a:p>
          <a:endParaRPr lang="pl-PL"/>
        </a:p>
      </dgm:t>
    </dgm:pt>
    <dgm:pt modelId="{07251533-78AD-4818-896E-B11714B44DA3}">
      <dgm:prSet phldrT="[Tekst]" custT="1"/>
      <dgm:spPr/>
      <dgm:t>
        <a:bodyPr/>
        <a:lstStyle/>
        <a:p>
          <a:r>
            <a:rPr lang="pl-PL" sz="1400" dirty="0" smtClean="0">
              <a:latin typeface="Garamond" panose="02020404030301010803" pitchFamily="18" charset="0"/>
            </a:rPr>
            <a:t>Typ projektu „inny” (nie rewitalizacyjny)</a:t>
          </a:r>
          <a:endParaRPr lang="pl-PL" sz="1400" dirty="0">
            <a:latin typeface="Garamond" panose="02020404030301010803" pitchFamily="18" charset="0"/>
          </a:endParaRPr>
        </a:p>
      </dgm:t>
    </dgm:pt>
    <dgm:pt modelId="{2DBD03FF-7BF2-48C7-B7F6-6F5CA6937C39}" type="parTrans" cxnId="{111FE2D4-BCC6-410D-BC02-3D9439DFF15E}">
      <dgm:prSet/>
      <dgm:spPr/>
      <dgm:t>
        <a:bodyPr/>
        <a:lstStyle/>
        <a:p>
          <a:endParaRPr lang="pl-PL"/>
        </a:p>
      </dgm:t>
    </dgm:pt>
    <dgm:pt modelId="{38988FCD-5456-45FF-AA04-A011B96CA857}" type="sibTrans" cxnId="{111FE2D4-BCC6-410D-BC02-3D9439DFF15E}">
      <dgm:prSet/>
      <dgm:spPr/>
      <dgm:t>
        <a:bodyPr/>
        <a:lstStyle/>
        <a:p>
          <a:endParaRPr lang="pl-PL"/>
        </a:p>
      </dgm:t>
    </dgm:pt>
    <dgm:pt modelId="{3F8F30E3-17A0-4457-8787-173F83B426CC}">
      <dgm:prSet custT="1"/>
      <dgm:spPr/>
      <dgm:t>
        <a:bodyPr/>
        <a:lstStyle/>
        <a:p>
          <a:r>
            <a:rPr lang="pl-PL" sz="1400" b="0" dirty="0" smtClean="0">
              <a:latin typeface="Garamond" panose="02020404030301010803" pitchFamily="18" charset="0"/>
            </a:rPr>
            <a:t>otoczenie osób zagrożonych ubóstwem lub wykluczeniem społecznym (w takim zakresie, w jakim jest to niezbędne dla wsparcia osób zagrożonych ubóstwem lub wykluczeniem społecznym objętych wsparciem)</a:t>
          </a:r>
          <a:endParaRPr lang="pl-PL" sz="1400" b="0" dirty="0">
            <a:latin typeface="Garamond" panose="02020404030301010803" pitchFamily="18" charset="0"/>
          </a:endParaRPr>
        </a:p>
      </dgm:t>
    </dgm:pt>
    <dgm:pt modelId="{ACE8B390-C90D-47BB-AD3B-9397B19A6AD2}" type="parTrans" cxnId="{30ACC4F7-FBDE-48A6-A019-386B38F65C08}">
      <dgm:prSet/>
      <dgm:spPr/>
      <dgm:t>
        <a:bodyPr/>
        <a:lstStyle/>
        <a:p>
          <a:endParaRPr lang="pl-PL"/>
        </a:p>
      </dgm:t>
    </dgm:pt>
    <dgm:pt modelId="{EF4EE11F-CF84-4387-A6B2-1E09DEF9C1AF}" type="sibTrans" cxnId="{30ACC4F7-FBDE-48A6-A019-386B38F65C08}">
      <dgm:prSet/>
      <dgm:spPr/>
      <dgm:t>
        <a:bodyPr/>
        <a:lstStyle/>
        <a:p>
          <a:endParaRPr lang="pl-PL"/>
        </a:p>
      </dgm:t>
    </dgm:pt>
    <dgm:pt modelId="{138046F1-6216-4268-8C2E-F45A49607F91}" type="pres">
      <dgm:prSet presAssocID="{8CE833FF-EEDF-4CCD-B3C7-2AE18979F872}" presName="cycle" presStyleCnt="0">
        <dgm:presLayoutVars>
          <dgm:dir/>
          <dgm:resizeHandles val="exact"/>
        </dgm:presLayoutVars>
      </dgm:prSet>
      <dgm:spPr/>
      <dgm:t>
        <a:bodyPr/>
        <a:lstStyle/>
        <a:p>
          <a:endParaRPr lang="pl-PL"/>
        </a:p>
      </dgm:t>
    </dgm:pt>
    <dgm:pt modelId="{1F22DA7E-7849-4B03-A355-4F92590F8BD0}" type="pres">
      <dgm:prSet presAssocID="{4FCA2DE2-FBB7-4EC0-935C-FC36BBE9A09F}" presName="node" presStyleLbl="node1" presStyleIdx="0" presStyleCnt="6" custRadScaleRad="82961" custRadScaleInc="2559">
        <dgm:presLayoutVars>
          <dgm:bulletEnabled val="1"/>
        </dgm:presLayoutVars>
      </dgm:prSet>
      <dgm:spPr/>
      <dgm:t>
        <a:bodyPr/>
        <a:lstStyle/>
        <a:p>
          <a:endParaRPr lang="pl-PL"/>
        </a:p>
      </dgm:t>
    </dgm:pt>
    <dgm:pt modelId="{098FE557-AA25-47F1-90F0-EE6C7886A8A2}" type="pres">
      <dgm:prSet presAssocID="{E2325ED8-DBB7-4710-9866-84D6E9A34190}" presName="sibTrans" presStyleLbl="sibTrans2D1" presStyleIdx="0" presStyleCnt="6"/>
      <dgm:spPr/>
      <dgm:t>
        <a:bodyPr/>
        <a:lstStyle/>
        <a:p>
          <a:endParaRPr lang="pl-PL"/>
        </a:p>
      </dgm:t>
    </dgm:pt>
    <dgm:pt modelId="{424D3C8C-0CF4-49AC-956E-8ED4EC275284}" type="pres">
      <dgm:prSet presAssocID="{E2325ED8-DBB7-4710-9866-84D6E9A34190}" presName="connectorText" presStyleLbl="sibTrans2D1" presStyleIdx="0" presStyleCnt="6"/>
      <dgm:spPr/>
      <dgm:t>
        <a:bodyPr/>
        <a:lstStyle/>
        <a:p>
          <a:endParaRPr lang="pl-PL"/>
        </a:p>
      </dgm:t>
    </dgm:pt>
    <dgm:pt modelId="{A83A7D45-107F-490F-A91E-8ED561395A32}" type="pres">
      <dgm:prSet presAssocID="{544D8187-AA6D-41EC-AF02-BAE450FB85B8}" presName="node" presStyleLbl="node1" presStyleIdx="1" presStyleCnt="6" custScaleX="104293" custScaleY="107884" custRadScaleRad="139829" custRadScaleInc="22513">
        <dgm:presLayoutVars>
          <dgm:bulletEnabled val="1"/>
        </dgm:presLayoutVars>
      </dgm:prSet>
      <dgm:spPr/>
      <dgm:t>
        <a:bodyPr/>
        <a:lstStyle/>
        <a:p>
          <a:endParaRPr lang="pl-PL"/>
        </a:p>
      </dgm:t>
    </dgm:pt>
    <dgm:pt modelId="{4CA701D7-4137-4A82-9D44-B6542B6602B6}" type="pres">
      <dgm:prSet presAssocID="{64C5F977-CC82-4F1F-A77D-E0B56DBF611F}" presName="sibTrans" presStyleLbl="sibTrans2D1" presStyleIdx="1" presStyleCnt="6"/>
      <dgm:spPr/>
      <dgm:t>
        <a:bodyPr/>
        <a:lstStyle/>
        <a:p>
          <a:endParaRPr lang="pl-PL"/>
        </a:p>
      </dgm:t>
    </dgm:pt>
    <dgm:pt modelId="{1492B0A8-9291-4210-9598-E4D3622D9BF4}" type="pres">
      <dgm:prSet presAssocID="{64C5F977-CC82-4F1F-A77D-E0B56DBF611F}" presName="connectorText" presStyleLbl="sibTrans2D1" presStyleIdx="1" presStyleCnt="6"/>
      <dgm:spPr/>
      <dgm:t>
        <a:bodyPr/>
        <a:lstStyle/>
        <a:p>
          <a:endParaRPr lang="pl-PL"/>
        </a:p>
      </dgm:t>
    </dgm:pt>
    <dgm:pt modelId="{852FF06D-8235-47A4-B798-0B2A5D4B8CBE}" type="pres">
      <dgm:prSet presAssocID="{63E3695A-1A1B-45B2-B983-13A42BD45088}" presName="node" presStyleLbl="node1" presStyleIdx="2" presStyleCnt="6" custScaleX="182319" custScaleY="148116" custRadScaleRad="153788" custRadScaleInc="-34318">
        <dgm:presLayoutVars>
          <dgm:bulletEnabled val="1"/>
        </dgm:presLayoutVars>
      </dgm:prSet>
      <dgm:spPr/>
      <dgm:t>
        <a:bodyPr/>
        <a:lstStyle/>
        <a:p>
          <a:endParaRPr lang="pl-PL"/>
        </a:p>
      </dgm:t>
    </dgm:pt>
    <dgm:pt modelId="{E5A99209-2E8D-4E58-A124-904AF2D54C85}" type="pres">
      <dgm:prSet presAssocID="{721A12FE-9956-4FB7-A9CC-6E993C966F80}" presName="sibTrans" presStyleLbl="sibTrans2D1" presStyleIdx="2" presStyleCnt="6"/>
      <dgm:spPr/>
      <dgm:t>
        <a:bodyPr/>
        <a:lstStyle/>
        <a:p>
          <a:endParaRPr lang="pl-PL"/>
        </a:p>
      </dgm:t>
    </dgm:pt>
    <dgm:pt modelId="{2C98827C-DD1D-4409-A55D-5CFCDC5A63C0}" type="pres">
      <dgm:prSet presAssocID="{721A12FE-9956-4FB7-A9CC-6E993C966F80}" presName="connectorText" presStyleLbl="sibTrans2D1" presStyleIdx="2" presStyleCnt="6"/>
      <dgm:spPr/>
      <dgm:t>
        <a:bodyPr/>
        <a:lstStyle/>
        <a:p>
          <a:endParaRPr lang="pl-PL"/>
        </a:p>
      </dgm:t>
    </dgm:pt>
    <dgm:pt modelId="{24538038-0931-4207-A6D2-C04C805446E5}" type="pres">
      <dgm:prSet presAssocID="{3F8F30E3-17A0-4457-8787-173F83B426CC}" presName="node" presStyleLbl="node1" presStyleIdx="3" presStyleCnt="6" custScaleX="153065" custScaleY="143420" custRadScaleRad="83698" custRadScaleInc="-1691">
        <dgm:presLayoutVars>
          <dgm:bulletEnabled val="1"/>
        </dgm:presLayoutVars>
      </dgm:prSet>
      <dgm:spPr/>
      <dgm:t>
        <a:bodyPr/>
        <a:lstStyle/>
        <a:p>
          <a:endParaRPr lang="pl-PL"/>
        </a:p>
      </dgm:t>
    </dgm:pt>
    <dgm:pt modelId="{53AD809E-3854-4ACF-8E1A-649F7C9A48C4}" type="pres">
      <dgm:prSet presAssocID="{EF4EE11F-CF84-4387-A6B2-1E09DEF9C1AF}" presName="sibTrans" presStyleLbl="sibTrans2D1" presStyleIdx="3" presStyleCnt="6" custAng="11129781"/>
      <dgm:spPr/>
      <dgm:t>
        <a:bodyPr/>
        <a:lstStyle/>
        <a:p>
          <a:endParaRPr lang="pl-PL"/>
        </a:p>
      </dgm:t>
    </dgm:pt>
    <dgm:pt modelId="{29B6BEA7-EC5C-4F71-B40C-DAA3A5ABE04A}" type="pres">
      <dgm:prSet presAssocID="{EF4EE11F-CF84-4387-A6B2-1E09DEF9C1AF}" presName="connectorText" presStyleLbl="sibTrans2D1" presStyleIdx="3" presStyleCnt="6"/>
      <dgm:spPr/>
      <dgm:t>
        <a:bodyPr/>
        <a:lstStyle/>
        <a:p>
          <a:endParaRPr lang="pl-PL"/>
        </a:p>
      </dgm:t>
    </dgm:pt>
    <dgm:pt modelId="{0A38433F-2C5E-40AD-9035-303C53501D19}" type="pres">
      <dgm:prSet presAssocID="{E91B5430-9643-4FEE-A895-844EB535E271}" presName="node" presStyleLbl="node1" presStyleIdx="4" presStyleCnt="6" custScaleX="183389" custScaleY="153681" custRadScaleRad="150504" custRadScaleInc="19622">
        <dgm:presLayoutVars>
          <dgm:bulletEnabled val="1"/>
        </dgm:presLayoutVars>
      </dgm:prSet>
      <dgm:spPr/>
      <dgm:t>
        <a:bodyPr/>
        <a:lstStyle/>
        <a:p>
          <a:endParaRPr lang="pl-PL"/>
        </a:p>
      </dgm:t>
    </dgm:pt>
    <dgm:pt modelId="{D91335C0-8DE0-4407-A515-C47BFEC4F393}" type="pres">
      <dgm:prSet presAssocID="{8721028D-9127-43B2-9A15-DBFB4834221F}" presName="sibTrans" presStyleLbl="sibTrans2D1" presStyleIdx="4" presStyleCnt="6" custAng="10800000"/>
      <dgm:spPr/>
      <dgm:t>
        <a:bodyPr/>
        <a:lstStyle/>
        <a:p>
          <a:endParaRPr lang="pl-PL"/>
        </a:p>
      </dgm:t>
    </dgm:pt>
    <dgm:pt modelId="{4A4ED72F-9902-41A5-B185-BFBE03EC9BC8}" type="pres">
      <dgm:prSet presAssocID="{8721028D-9127-43B2-9A15-DBFB4834221F}" presName="connectorText" presStyleLbl="sibTrans2D1" presStyleIdx="4" presStyleCnt="6"/>
      <dgm:spPr/>
      <dgm:t>
        <a:bodyPr/>
        <a:lstStyle/>
        <a:p>
          <a:endParaRPr lang="pl-PL"/>
        </a:p>
      </dgm:t>
    </dgm:pt>
    <dgm:pt modelId="{5BC4F042-7469-485B-9BA4-1B068F5EC45F}" type="pres">
      <dgm:prSet presAssocID="{07251533-78AD-4818-896E-B11714B44DA3}" presName="node" presStyleLbl="node1" presStyleIdx="5" presStyleCnt="6" custScaleX="109778" custScaleY="110110" custRadScaleRad="147042" custRadScaleInc="-20245">
        <dgm:presLayoutVars>
          <dgm:bulletEnabled val="1"/>
        </dgm:presLayoutVars>
      </dgm:prSet>
      <dgm:spPr/>
      <dgm:t>
        <a:bodyPr/>
        <a:lstStyle/>
        <a:p>
          <a:endParaRPr lang="pl-PL"/>
        </a:p>
      </dgm:t>
    </dgm:pt>
    <dgm:pt modelId="{5F4439C2-C77F-428E-BD15-FE19B2A255EB}" type="pres">
      <dgm:prSet presAssocID="{38988FCD-5456-45FF-AA04-A011B96CA857}" presName="sibTrans" presStyleLbl="sibTrans2D1" presStyleIdx="5" presStyleCnt="6" custAng="10234363"/>
      <dgm:spPr/>
      <dgm:t>
        <a:bodyPr/>
        <a:lstStyle/>
        <a:p>
          <a:endParaRPr lang="pl-PL"/>
        </a:p>
      </dgm:t>
    </dgm:pt>
    <dgm:pt modelId="{36C195E5-5277-4B09-85C4-6A718F48E74F}" type="pres">
      <dgm:prSet presAssocID="{38988FCD-5456-45FF-AA04-A011B96CA857}" presName="connectorText" presStyleLbl="sibTrans2D1" presStyleIdx="5" presStyleCnt="6"/>
      <dgm:spPr/>
      <dgm:t>
        <a:bodyPr/>
        <a:lstStyle/>
        <a:p>
          <a:endParaRPr lang="pl-PL"/>
        </a:p>
      </dgm:t>
    </dgm:pt>
  </dgm:ptLst>
  <dgm:cxnLst>
    <dgm:cxn modelId="{1C61AF0E-47E8-4F7B-9608-801862F12C73}" type="presOf" srcId="{8721028D-9127-43B2-9A15-DBFB4834221F}" destId="{4A4ED72F-9902-41A5-B185-BFBE03EC9BC8}" srcOrd="1" destOrd="0" presId="urn:microsoft.com/office/officeart/2005/8/layout/cycle2"/>
    <dgm:cxn modelId="{7D683AE4-8FE6-4B6E-94C4-EB1D436A3310}" srcId="{8CE833FF-EEDF-4CCD-B3C7-2AE18979F872}" destId="{63E3695A-1A1B-45B2-B983-13A42BD45088}" srcOrd="2" destOrd="0" parTransId="{0B92765D-D1C6-4453-A13F-8653BBD127A8}" sibTransId="{721A12FE-9956-4FB7-A9CC-6E993C966F80}"/>
    <dgm:cxn modelId="{2D6C4C51-AAA1-4065-BB04-3CF863E32FED}" type="presOf" srcId="{63E3695A-1A1B-45B2-B983-13A42BD45088}" destId="{852FF06D-8235-47A4-B798-0B2A5D4B8CBE}" srcOrd="0" destOrd="0" presId="urn:microsoft.com/office/officeart/2005/8/layout/cycle2"/>
    <dgm:cxn modelId="{F69EE8A9-11E7-40F1-80F9-09A7A3ADCC30}" srcId="{8CE833FF-EEDF-4CCD-B3C7-2AE18979F872}" destId="{E91B5430-9643-4FEE-A895-844EB535E271}" srcOrd="4" destOrd="0" parTransId="{FF3778D4-C4F1-4F2F-90E6-592D567E9A7A}" sibTransId="{8721028D-9127-43B2-9A15-DBFB4834221F}"/>
    <dgm:cxn modelId="{2430D5E2-4303-4032-AD1A-4707F11BE17F}" type="presOf" srcId="{E2325ED8-DBB7-4710-9866-84D6E9A34190}" destId="{424D3C8C-0CF4-49AC-956E-8ED4EC275284}" srcOrd="1" destOrd="0" presId="urn:microsoft.com/office/officeart/2005/8/layout/cycle2"/>
    <dgm:cxn modelId="{111FE2D4-BCC6-410D-BC02-3D9439DFF15E}" srcId="{8CE833FF-EEDF-4CCD-B3C7-2AE18979F872}" destId="{07251533-78AD-4818-896E-B11714B44DA3}" srcOrd="5" destOrd="0" parTransId="{2DBD03FF-7BF2-48C7-B7F6-6F5CA6937C39}" sibTransId="{38988FCD-5456-45FF-AA04-A011B96CA857}"/>
    <dgm:cxn modelId="{F811653D-76AB-49F9-BB25-FF96595DD63B}" type="presOf" srcId="{4FCA2DE2-FBB7-4EC0-935C-FC36BBE9A09F}" destId="{1F22DA7E-7849-4B03-A355-4F92590F8BD0}" srcOrd="0" destOrd="0" presId="urn:microsoft.com/office/officeart/2005/8/layout/cycle2"/>
    <dgm:cxn modelId="{7979EE6B-B3C8-4E36-A32A-07C1BE0046D2}" srcId="{8CE833FF-EEDF-4CCD-B3C7-2AE18979F872}" destId="{4FCA2DE2-FBB7-4EC0-935C-FC36BBE9A09F}" srcOrd="0" destOrd="0" parTransId="{04284AF6-27EF-4039-B4B8-471D00A6D927}" sibTransId="{E2325ED8-DBB7-4710-9866-84D6E9A34190}"/>
    <dgm:cxn modelId="{B59DCC76-632A-483B-980C-6FB0FDAACE94}" type="presOf" srcId="{721A12FE-9956-4FB7-A9CC-6E993C966F80}" destId="{2C98827C-DD1D-4409-A55D-5CFCDC5A63C0}" srcOrd="1" destOrd="0" presId="urn:microsoft.com/office/officeart/2005/8/layout/cycle2"/>
    <dgm:cxn modelId="{259A8EEE-0D87-46EB-AB1E-5AA8F6E12DEF}" type="presOf" srcId="{38988FCD-5456-45FF-AA04-A011B96CA857}" destId="{5F4439C2-C77F-428E-BD15-FE19B2A255EB}" srcOrd="0" destOrd="0" presId="urn:microsoft.com/office/officeart/2005/8/layout/cycle2"/>
    <dgm:cxn modelId="{2076665A-DE80-47F7-978F-6040FC15D130}" type="presOf" srcId="{8CE833FF-EEDF-4CCD-B3C7-2AE18979F872}" destId="{138046F1-6216-4268-8C2E-F45A49607F91}" srcOrd="0" destOrd="0" presId="urn:microsoft.com/office/officeart/2005/8/layout/cycle2"/>
    <dgm:cxn modelId="{F2D7064E-DE5B-4A8C-9B36-AF5FEBE6D31A}" type="presOf" srcId="{07251533-78AD-4818-896E-B11714B44DA3}" destId="{5BC4F042-7469-485B-9BA4-1B068F5EC45F}" srcOrd="0" destOrd="0" presId="urn:microsoft.com/office/officeart/2005/8/layout/cycle2"/>
    <dgm:cxn modelId="{CA909115-08A1-4685-A82D-C2102114AF04}" type="presOf" srcId="{544D8187-AA6D-41EC-AF02-BAE450FB85B8}" destId="{A83A7D45-107F-490F-A91E-8ED561395A32}" srcOrd="0" destOrd="0" presId="urn:microsoft.com/office/officeart/2005/8/layout/cycle2"/>
    <dgm:cxn modelId="{9A8DF99E-003E-4F26-BF03-60FF4B8FC1DD}" type="presOf" srcId="{38988FCD-5456-45FF-AA04-A011B96CA857}" destId="{36C195E5-5277-4B09-85C4-6A718F48E74F}" srcOrd="1" destOrd="0" presId="urn:microsoft.com/office/officeart/2005/8/layout/cycle2"/>
    <dgm:cxn modelId="{FDBC25A9-D04B-4419-82AB-8413C2951FEE}" type="presOf" srcId="{64C5F977-CC82-4F1F-A77D-E0B56DBF611F}" destId="{1492B0A8-9291-4210-9598-E4D3622D9BF4}" srcOrd="1" destOrd="0" presId="urn:microsoft.com/office/officeart/2005/8/layout/cycle2"/>
    <dgm:cxn modelId="{6E399E5E-63BD-462E-811A-E737D17E68A5}" type="presOf" srcId="{EF4EE11F-CF84-4387-A6B2-1E09DEF9C1AF}" destId="{53AD809E-3854-4ACF-8E1A-649F7C9A48C4}" srcOrd="0" destOrd="0" presId="urn:microsoft.com/office/officeart/2005/8/layout/cycle2"/>
    <dgm:cxn modelId="{40151979-CC21-47AD-A03A-24E5909679BB}" type="presOf" srcId="{E2325ED8-DBB7-4710-9866-84D6E9A34190}" destId="{098FE557-AA25-47F1-90F0-EE6C7886A8A2}" srcOrd="0" destOrd="0" presId="urn:microsoft.com/office/officeart/2005/8/layout/cycle2"/>
    <dgm:cxn modelId="{30ACC4F7-FBDE-48A6-A019-386B38F65C08}" srcId="{8CE833FF-EEDF-4CCD-B3C7-2AE18979F872}" destId="{3F8F30E3-17A0-4457-8787-173F83B426CC}" srcOrd="3" destOrd="0" parTransId="{ACE8B390-C90D-47BB-AD3B-9397B19A6AD2}" sibTransId="{EF4EE11F-CF84-4387-A6B2-1E09DEF9C1AF}"/>
    <dgm:cxn modelId="{1DF8FFD2-0B31-48F0-A3EE-F2D9610CC557}" type="presOf" srcId="{EF4EE11F-CF84-4387-A6B2-1E09DEF9C1AF}" destId="{29B6BEA7-EC5C-4F71-B40C-DAA3A5ABE04A}" srcOrd="1" destOrd="0" presId="urn:microsoft.com/office/officeart/2005/8/layout/cycle2"/>
    <dgm:cxn modelId="{00E9F20F-60FC-4C2D-8247-B3FBFEB14629}" type="presOf" srcId="{E91B5430-9643-4FEE-A895-844EB535E271}" destId="{0A38433F-2C5E-40AD-9035-303C53501D19}" srcOrd="0" destOrd="0" presId="urn:microsoft.com/office/officeart/2005/8/layout/cycle2"/>
    <dgm:cxn modelId="{1BA9E31C-51EE-4901-8317-0A136E2488FA}" type="presOf" srcId="{8721028D-9127-43B2-9A15-DBFB4834221F}" destId="{D91335C0-8DE0-4407-A515-C47BFEC4F393}" srcOrd="0" destOrd="0" presId="urn:microsoft.com/office/officeart/2005/8/layout/cycle2"/>
    <dgm:cxn modelId="{F28F94BE-123A-4579-AF01-E8FFA6811E66}" type="presOf" srcId="{64C5F977-CC82-4F1F-A77D-E0B56DBF611F}" destId="{4CA701D7-4137-4A82-9D44-B6542B6602B6}" srcOrd="0" destOrd="0" presId="urn:microsoft.com/office/officeart/2005/8/layout/cycle2"/>
    <dgm:cxn modelId="{70D119E8-5835-4F79-9074-49F6C72D53B7}" type="presOf" srcId="{3F8F30E3-17A0-4457-8787-173F83B426CC}" destId="{24538038-0931-4207-A6D2-C04C805446E5}" srcOrd="0" destOrd="0" presId="urn:microsoft.com/office/officeart/2005/8/layout/cycle2"/>
    <dgm:cxn modelId="{FFCA41C2-96E1-48A5-A754-8149357E1D55}" type="presOf" srcId="{721A12FE-9956-4FB7-A9CC-6E993C966F80}" destId="{E5A99209-2E8D-4E58-A124-904AF2D54C85}" srcOrd="0" destOrd="0" presId="urn:microsoft.com/office/officeart/2005/8/layout/cycle2"/>
    <dgm:cxn modelId="{4A8A08E3-92A3-43D8-A49E-F41714DECFF0}" srcId="{8CE833FF-EEDF-4CCD-B3C7-2AE18979F872}" destId="{544D8187-AA6D-41EC-AF02-BAE450FB85B8}" srcOrd="1" destOrd="0" parTransId="{D67D22D8-82E3-40F0-ACE2-0439EC4AE534}" sibTransId="{64C5F977-CC82-4F1F-A77D-E0B56DBF611F}"/>
    <dgm:cxn modelId="{8134B67F-F456-427F-890C-68B41BCEE2A2}" type="presParOf" srcId="{138046F1-6216-4268-8C2E-F45A49607F91}" destId="{1F22DA7E-7849-4B03-A355-4F92590F8BD0}" srcOrd="0" destOrd="0" presId="urn:microsoft.com/office/officeart/2005/8/layout/cycle2"/>
    <dgm:cxn modelId="{97C49AA6-2D5D-4B22-9653-FF432F2C35D6}" type="presParOf" srcId="{138046F1-6216-4268-8C2E-F45A49607F91}" destId="{098FE557-AA25-47F1-90F0-EE6C7886A8A2}" srcOrd="1" destOrd="0" presId="urn:microsoft.com/office/officeart/2005/8/layout/cycle2"/>
    <dgm:cxn modelId="{4F14E7BB-7AB3-4985-B527-F929F5E1C23C}" type="presParOf" srcId="{098FE557-AA25-47F1-90F0-EE6C7886A8A2}" destId="{424D3C8C-0CF4-49AC-956E-8ED4EC275284}" srcOrd="0" destOrd="0" presId="urn:microsoft.com/office/officeart/2005/8/layout/cycle2"/>
    <dgm:cxn modelId="{BFEAF8FA-5096-4E13-AFDD-394618D6A107}" type="presParOf" srcId="{138046F1-6216-4268-8C2E-F45A49607F91}" destId="{A83A7D45-107F-490F-A91E-8ED561395A32}" srcOrd="2" destOrd="0" presId="urn:microsoft.com/office/officeart/2005/8/layout/cycle2"/>
    <dgm:cxn modelId="{AC5A132E-D5C3-42EE-8A80-A27470D994E6}" type="presParOf" srcId="{138046F1-6216-4268-8C2E-F45A49607F91}" destId="{4CA701D7-4137-4A82-9D44-B6542B6602B6}" srcOrd="3" destOrd="0" presId="urn:microsoft.com/office/officeart/2005/8/layout/cycle2"/>
    <dgm:cxn modelId="{31261D35-151A-44C1-A60A-7E7D1FE9187A}" type="presParOf" srcId="{4CA701D7-4137-4A82-9D44-B6542B6602B6}" destId="{1492B0A8-9291-4210-9598-E4D3622D9BF4}" srcOrd="0" destOrd="0" presId="urn:microsoft.com/office/officeart/2005/8/layout/cycle2"/>
    <dgm:cxn modelId="{109A8611-DB8D-46E8-90C6-E86F5B267C22}" type="presParOf" srcId="{138046F1-6216-4268-8C2E-F45A49607F91}" destId="{852FF06D-8235-47A4-B798-0B2A5D4B8CBE}" srcOrd="4" destOrd="0" presId="urn:microsoft.com/office/officeart/2005/8/layout/cycle2"/>
    <dgm:cxn modelId="{B3A49BDE-07A4-4493-8C8A-79424CEF3D91}" type="presParOf" srcId="{138046F1-6216-4268-8C2E-F45A49607F91}" destId="{E5A99209-2E8D-4E58-A124-904AF2D54C85}" srcOrd="5" destOrd="0" presId="urn:microsoft.com/office/officeart/2005/8/layout/cycle2"/>
    <dgm:cxn modelId="{5DE641F3-D48E-4467-8DC3-D88A57559660}" type="presParOf" srcId="{E5A99209-2E8D-4E58-A124-904AF2D54C85}" destId="{2C98827C-DD1D-4409-A55D-5CFCDC5A63C0}" srcOrd="0" destOrd="0" presId="urn:microsoft.com/office/officeart/2005/8/layout/cycle2"/>
    <dgm:cxn modelId="{96B64F41-4669-4FDE-B208-D9996E352B52}" type="presParOf" srcId="{138046F1-6216-4268-8C2E-F45A49607F91}" destId="{24538038-0931-4207-A6D2-C04C805446E5}" srcOrd="6" destOrd="0" presId="urn:microsoft.com/office/officeart/2005/8/layout/cycle2"/>
    <dgm:cxn modelId="{F6EA8193-BF7D-4DAC-9D26-6FC7178483A2}" type="presParOf" srcId="{138046F1-6216-4268-8C2E-F45A49607F91}" destId="{53AD809E-3854-4ACF-8E1A-649F7C9A48C4}" srcOrd="7" destOrd="0" presId="urn:microsoft.com/office/officeart/2005/8/layout/cycle2"/>
    <dgm:cxn modelId="{818B0561-C0E6-4979-B639-34C1F6CAD5DE}" type="presParOf" srcId="{53AD809E-3854-4ACF-8E1A-649F7C9A48C4}" destId="{29B6BEA7-EC5C-4F71-B40C-DAA3A5ABE04A}" srcOrd="0" destOrd="0" presId="urn:microsoft.com/office/officeart/2005/8/layout/cycle2"/>
    <dgm:cxn modelId="{FF62304A-B56C-4BCF-BD01-3EA268C373C3}" type="presParOf" srcId="{138046F1-6216-4268-8C2E-F45A49607F91}" destId="{0A38433F-2C5E-40AD-9035-303C53501D19}" srcOrd="8" destOrd="0" presId="urn:microsoft.com/office/officeart/2005/8/layout/cycle2"/>
    <dgm:cxn modelId="{6601EA40-62E6-4B92-91CD-F40E512F7E0E}" type="presParOf" srcId="{138046F1-6216-4268-8C2E-F45A49607F91}" destId="{D91335C0-8DE0-4407-A515-C47BFEC4F393}" srcOrd="9" destOrd="0" presId="urn:microsoft.com/office/officeart/2005/8/layout/cycle2"/>
    <dgm:cxn modelId="{7624FC59-7BB5-463B-BCCD-6E79FB29B830}" type="presParOf" srcId="{D91335C0-8DE0-4407-A515-C47BFEC4F393}" destId="{4A4ED72F-9902-41A5-B185-BFBE03EC9BC8}" srcOrd="0" destOrd="0" presId="urn:microsoft.com/office/officeart/2005/8/layout/cycle2"/>
    <dgm:cxn modelId="{EA10E092-1D6C-447D-B51F-E35D0CD70ADE}" type="presParOf" srcId="{138046F1-6216-4268-8C2E-F45A49607F91}" destId="{5BC4F042-7469-485B-9BA4-1B068F5EC45F}" srcOrd="10" destOrd="0" presId="urn:microsoft.com/office/officeart/2005/8/layout/cycle2"/>
    <dgm:cxn modelId="{AB788293-8E76-44C5-AC91-2AB2DE555AC0}" type="presParOf" srcId="{138046F1-6216-4268-8C2E-F45A49607F91}" destId="{5F4439C2-C77F-428E-BD15-FE19B2A255EB}" srcOrd="11" destOrd="0" presId="urn:microsoft.com/office/officeart/2005/8/layout/cycle2"/>
    <dgm:cxn modelId="{210FBAF2-2E32-44B1-94D2-934533323743}" type="presParOf" srcId="{5F4439C2-C77F-428E-BD15-FE19B2A255EB}" destId="{36C195E5-5277-4B09-85C4-6A718F48E74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43CC0D-A67F-4440-9F74-07FA76363B6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l-PL"/>
        </a:p>
      </dgm:t>
    </dgm:pt>
    <dgm:pt modelId="{A64A80B8-F1A8-4E7E-8F6D-6F45BF570F16}">
      <dgm:prSet phldrT="[Tekst]" custT="1">
        <dgm:style>
          <a:lnRef idx="2">
            <a:schemeClr val="accent5"/>
          </a:lnRef>
          <a:fillRef idx="1">
            <a:schemeClr val="lt1"/>
          </a:fillRef>
          <a:effectRef idx="0">
            <a:schemeClr val="accent5"/>
          </a:effectRef>
          <a:fontRef idx="minor">
            <a:schemeClr val="dk1"/>
          </a:fontRef>
        </dgm:style>
      </dgm:prSet>
      <dgm:spPr/>
      <dgm:t>
        <a:bodyPr/>
        <a:lstStyle/>
        <a:p>
          <a:r>
            <a:rPr lang="pl-PL" sz="2000" dirty="0">
              <a:solidFill>
                <a:schemeClr val="tx1"/>
              </a:solidFill>
              <a:latin typeface="Garamond" panose="02020404030301010803" pitchFamily="18" charset="0"/>
            </a:rPr>
            <a:t>10 000 zł </a:t>
          </a:r>
        </a:p>
      </dgm:t>
    </dgm:pt>
    <dgm:pt modelId="{186EF29A-D7F4-4E76-8BF9-1457A30D2B7F}" type="parTrans" cxnId="{EA153C65-27E4-443A-93EC-CE73C8460C48}">
      <dgm:prSet/>
      <dgm:spPr/>
      <dgm:t>
        <a:bodyPr/>
        <a:lstStyle/>
        <a:p>
          <a:endParaRPr lang="pl-PL"/>
        </a:p>
      </dgm:t>
    </dgm:pt>
    <dgm:pt modelId="{69D984D8-DD9D-4EF5-B7FD-FA916D7744CF}" type="sibTrans" cxnId="{EA153C65-27E4-443A-93EC-CE73C8460C48}">
      <dgm:prSet/>
      <dgm:spPr/>
      <dgm:t>
        <a:bodyPr/>
        <a:lstStyle/>
        <a:p>
          <a:endParaRPr lang="pl-PL"/>
        </a:p>
      </dgm:t>
    </dgm:pt>
    <dgm:pt modelId="{A5EF12DB-F5D2-4184-8ABA-2486B5FCAF42}">
      <dgm:prSet phldrT="[Tekst]" custT="1">
        <dgm:style>
          <a:lnRef idx="2">
            <a:schemeClr val="accent5"/>
          </a:lnRef>
          <a:fillRef idx="1">
            <a:schemeClr val="lt1"/>
          </a:fillRef>
          <a:effectRef idx="0">
            <a:schemeClr val="accent5"/>
          </a:effectRef>
          <a:fontRef idx="minor">
            <a:schemeClr val="dk1"/>
          </a:fontRef>
        </dgm:style>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l-PL" sz="1400" dirty="0">
              <a:solidFill>
                <a:schemeClr val="tx1"/>
              </a:solidFill>
              <a:latin typeface="Garamond" panose="02020404030301010803" pitchFamily="18" charset="0"/>
            </a:rPr>
            <a:t>W ramach wskazanej kwoty</a:t>
          </a:r>
        </a:p>
        <a:p>
          <a:pPr marL="0" marR="0" lvl="0" indent="0" defTabSz="533400" eaLnBrk="1" fontAlgn="auto" latinLnBrk="0" hangingPunct="1">
            <a:lnSpc>
              <a:spcPct val="90000"/>
            </a:lnSpc>
            <a:spcBef>
              <a:spcPct val="0"/>
            </a:spcBef>
            <a:spcAft>
              <a:spcPct val="35000"/>
            </a:spcAft>
            <a:buClrTx/>
            <a:buSzTx/>
            <a:buFontTx/>
            <a:buNone/>
            <a:tabLst/>
            <a:defRPr/>
          </a:pPr>
          <a:r>
            <a:rPr lang="pl-PL" sz="1400" dirty="0">
              <a:solidFill>
                <a:schemeClr val="tx1"/>
              </a:solidFill>
              <a:latin typeface="Garamond" panose="02020404030301010803" pitchFamily="18" charset="0"/>
            </a:rPr>
            <a:t>musi być pokryty udział innych osób, </a:t>
          </a:r>
          <a:br>
            <a:rPr lang="pl-PL" sz="1400" dirty="0">
              <a:solidFill>
                <a:schemeClr val="tx1"/>
              </a:solidFill>
              <a:latin typeface="Garamond" panose="02020404030301010803" pitchFamily="18" charset="0"/>
            </a:rPr>
          </a:br>
          <a:r>
            <a:rPr lang="pl-PL" sz="1400" dirty="0">
              <a:solidFill>
                <a:schemeClr val="tx1"/>
              </a:solidFill>
              <a:latin typeface="Garamond" panose="02020404030301010803" pitchFamily="18" charset="0"/>
            </a:rPr>
            <a:t>w tym otoczenia</a:t>
          </a:r>
        </a:p>
      </dgm:t>
    </dgm:pt>
    <dgm:pt modelId="{A8AD96E8-CE70-40BE-9AAF-E2A51CBC87EF}" type="parTrans" cxnId="{19891FAD-1554-459A-9C8E-3A923EBDCCC3}">
      <dgm:prSet/>
      <dgm:spPr/>
      <dgm:t>
        <a:bodyPr/>
        <a:lstStyle/>
        <a:p>
          <a:endParaRPr lang="pl-PL"/>
        </a:p>
      </dgm:t>
    </dgm:pt>
    <dgm:pt modelId="{9CC3EA7A-B89A-4C92-8FB5-636143EBA375}" type="sibTrans" cxnId="{19891FAD-1554-459A-9C8E-3A923EBDCCC3}">
      <dgm:prSet/>
      <dgm:spPr/>
      <dgm:t>
        <a:bodyPr/>
        <a:lstStyle/>
        <a:p>
          <a:endParaRPr lang="pl-PL"/>
        </a:p>
      </dgm:t>
    </dgm:pt>
    <dgm:pt modelId="{35FE474E-E6A4-496E-A96D-0E595B0C8DD4}">
      <dgm:prSet phldrT="[Tekst]" custT="1">
        <dgm:style>
          <a:lnRef idx="2">
            <a:schemeClr val="accent5"/>
          </a:lnRef>
          <a:fillRef idx="1">
            <a:schemeClr val="lt1"/>
          </a:fillRef>
          <a:effectRef idx="0">
            <a:schemeClr val="accent5"/>
          </a:effectRef>
          <a:fontRef idx="minor">
            <a:schemeClr val="dk1"/>
          </a:fontRef>
        </dgm:style>
      </dgm:prSet>
      <dgm:spPr/>
      <dgm:t>
        <a:bodyPr/>
        <a:lstStyle/>
        <a:p>
          <a:r>
            <a:rPr lang="pl-PL" sz="1400" dirty="0">
              <a:solidFill>
                <a:schemeClr val="tx1"/>
              </a:solidFill>
              <a:latin typeface="Garamond" panose="02020404030301010803" pitchFamily="18" charset="0"/>
            </a:rPr>
            <a:t>Należy zachować racjonalny podział kosztów pomiędzy wsparciem uczestnika i jego otoczenia tak, aby większość środków służyła aktywizacji uczestnika </a:t>
          </a:r>
        </a:p>
      </dgm:t>
    </dgm:pt>
    <dgm:pt modelId="{E0B19FA8-282D-4DAB-9A34-196ABA3D7B4B}" type="parTrans" cxnId="{73D18CBF-73D8-486C-9204-BAFD3CD02FC0}">
      <dgm:prSet/>
      <dgm:spPr/>
      <dgm:t>
        <a:bodyPr/>
        <a:lstStyle/>
        <a:p>
          <a:endParaRPr lang="pl-PL"/>
        </a:p>
      </dgm:t>
    </dgm:pt>
    <dgm:pt modelId="{E8620016-0B22-4F21-984A-D4D330828F4A}" type="sibTrans" cxnId="{73D18CBF-73D8-486C-9204-BAFD3CD02FC0}">
      <dgm:prSet/>
      <dgm:spPr/>
      <dgm:t>
        <a:bodyPr/>
        <a:lstStyle/>
        <a:p>
          <a:endParaRPr lang="pl-PL"/>
        </a:p>
      </dgm:t>
    </dgm:pt>
    <dgm:pt modelId="{B98D0B77-3A68-4A46-81A0-58D749AB0D93}">
      <dgm:prSet phldrT="[Tekst]"/>
      <dgm:spPr/>
      <dgm:t>
        <a:bodyPr/>
        <a:lstStyle/>
        <a:p>
          <a:endParaRPr lang="pl-PL" dirty="0"/>
        </a:p>
      </dgm:t>
    </dgm:pt>
    <dgm:pt modelId="{E871A885-0BE2-4109-84B6-B6AB6286D084}" type="parTrans" cxnId="{436A4369-B1AE-45CE-9425-92E7E432A532}">
      <dgm:prSet/>
      <dgm:spPr/>
      <dgm:t>
        <a:bodyPr/>
        <a:lstStyle/>
        <a:p>
          <a:endParaRPr lang="pl-PL"/>
        </a:p>
      </dgm:t>
    </dgm:pt>
    <dgm:pt modelId="{8E8F79F2-E37A-4278-B6C1-49854398F4AA}" type="sibTrans" cxnId="{436A4369-B1AE-45CE-9425-92E7E432A532}">
      <dgm:prSet/>
      <dgm:spPr/>
      <dgm:t>
        <a:bodyPr/>
        <a:lstStyle/>
        <a:p>
          <a:endParaRPr lang="pl-PL"/>
        </a:p>
      </dgm:t>
    </dgm:pt>
    <dgm:pt modelId="{373B79CD-883F-474A-8BFB-7B0E367F4453}">
      <dgm:prSet phldrT="[Tekst]"/>
      <dgm:spPr/>
      <dgm:t>
        <a:bodyPr/>
        <a:lstStyle/>
        <a:p>
          <a:endParaRPr lang="pl-PL" dirty="0"/>
        </a:p>
      </dgm:t>
    </dgm:pt>
    <dgm:pt modelId="{BCBBC86C-3108-42D6-9194-4DDECC95A42A}" type="parTrans" cxnId="{FA09C256-F14C-48AD-B399-EA9DBD4A73DA}">
      <dgm:prSet/>
      <dgm:spPr/>
      <dgm:t>
        <a:bodyPr/>
        <a:lstStyle/>
        <a:p>
          <a:endParaRPr lang="pl-PL"/>
        </a:p>
      </dgm:t>
    </dgm:pt>
    <dgm:pt modelId="{733CF120-6C42-498A-B35E-4DCD3C287D51}" type="sibTrans" cxnId="{FA09C256-F14C-48AD-B399-EA9DBD4A73DA}">
      <dgm:prSet/>
      <dgm:spPr/>
      <dgm:t>
        <a:bodyPr/>
        <a:lstStyle/>
        <a:p>
          <a:endParaRPr lang="pl-PL"/>
        </a:p>
      </dgm:t>
    </dgm:pt>
    <dgm:pt modelId="{BE72859A-2632-4DB9-8F80-067A05286838}">
      <dgm:prSet custT="1">
        <dgm:style>
          <a:lnRef idx="2">
            <a:schemeClr val="accent5"/>
          </a:lnRef>
          <a:fillRef idx="1">
            <a:schemeClr val="lt1"/>
          </a:fillRef>
          <a:effectRef idx="0">
            <a:schemeClr val="accent5"/>
          </a:effectRef>
          <a:fontRef idx="minor">
            <a:schemeClr val="dk1"/>
          </a:fontRef>
        </dgm:style>
      </dgm:prSet>
      <dgm:spPr/>
      <dgm:t>
        <a:bodyPr/>
        <a:lstStyle/>
        <a:p>
          <a:r>
            <a:rPr lang="pl-PL" sz="1600" dirty="0">
              <a:solidFill>
                <a:schemeClr val="tx1"/>
              </a:solidFill>
              <a:latin typeface="Garamond" panose="02020404030301010803" pitchFamily="18" charset="0"/>
            </a:rPr>
            <a:t>Kwota ta nie uwzględnia kosztów racjonalnych usprawnień</a:t>
          </a:r>
        </a:p>
      </dgm:t>
    </dgm:pt>
    <dgm:pt modelId="{51BE0390-EC84-4251-8D80-E18D5DC4A945}" type="parTrans" cxnId="{13EE5507-4DD7-4210-89F6-6EDE5B4D5969}">
      <dgm:prSet/>
      <dgm:spPr/>
      <dgm:t>
        <a:bodyPr/>
        <a:lstStyle/>
        <a:p>
          <a:endParaRPr lang="pl-PL"/>
        </a:p>
      </dgm:t>
    </dgm:pt>
    <dgm:pt modelId="{20D071C6-5E9B-4B9E-BA8E-39C68C1AE2FB}" type="sibTrans" cxnId="{13EE5507-4DD7-4210-89F6-6EDE5B4D5969}">
      <dgm:prSet/>
      <dgm:spPr/>
      <dgm:t>
        <a:bodyPr/>
        <a:lstStyle/>
        <a:p>
          <a:endParaRPr lang="pl-PL"/>
        </a:p>
      </dgm:t>
    </dgm:pt>
    <dgm:pt modelId="{BC96AA58-EB48-44BF-B9F5-2EE2C99C95A3}">
      <dgm:prSet custT="1">
        <dgm:style>
          <a:lnRef idx="2">
            <a:schemeClr val="accent5"/>
          </a:lnRef>
          <a:fillRef idx="1">
            <a:schemeClr val="lt1"/>
          </a:fillRef>
          <a:effectRef idx="0">
            <a:schemeClr val="accent5"/>
          </a:effectRef>
          <a:fontRef idx="minor">
            <a:schemeClr val="dk1"/>
          </a:fontRef>
        </dgm:style>
      </dgm:prSet>
      <dgm:spPr/>
      <dgm:t>
        <a:bodyPr/>
        <a:lstStyle/>
        <a:p>
          <a:r>
            <a:rPr lang="pl-PL" sz="1600" dirty="0">
              <a:solidFill>
                <a:schemeClr val="tx1"/>
              </a:solidFill>
              <a:latin typeface="Garamond" panose="02020404030301010803" pitchFamily="18" charset="0"/>
            </a:rPr>
            <a:t>Kwota ta uwzględnia zarówno koszty bezpośrednie </a:t>
          </a:r>
          <a:br>
            <a:rPr lang="pl-PL" sz="1600" dirty="0">
              <a:solidFill>
                <a:schemeClr val="tx1"/>
              </a:solidFill>
              <a:latin typeface="Garamond" panose="02020404030301010803" pitchFamily="18" charset="0"/>
            </a:rPr>
          </a:br>
          <a:r>
            <a:rPr lang="pl-PL" sz="1600" dirty="0">
              <a:solidFill>
                <a:schemeClr val="tx1"/>
              </a:solidFill>
              <a:latin typeface="Garamond" panose="02020404030301010803" pitchFamily="18" charset="0"/>
            </a:rPr>
            <a:t>jak i pośrednie</a:t>
          </a:r>
          <a:endParaRPr lang="pl-PL" sz="1400" dirty="0">
            <a:solidFill>
              <a:schemeClr val="tx1"/>
            </a:solidFill>
            <a:latin typeface="Garamond" panose="02020404030301010803" pitchFamily="18" charset="0"/>
          </a:endParaRPr>
        </a:p>
      </dgm:t>
    </dgm:pt>
    <dgm:pt modelId="{7D63BBB6-9B8D-4BAF-B9C9-31EC29D3775F}" type="sibTrans" cxnId="{DEFE2904-C61E-4C4C-80F1-77B9F68CEBE2}">
      <dgm:prSet/>
      <dgm:spPr/>
      <dgm:t>
        <a:bodyPr/>
        <a:lstStyle/>
        <a:p>
          <a:endParaRPr lang="pl-PL"/>
        </a:p>
      </dgm:t>
    </dgm:pt>
    <dgm:pt modelId="{1F46EBD2-B66E-465E-9B4D-23FD0526F107}" type="parTrans" cxnId="{DEFE2904-C61E-4C4C-80F1-77B9F68CEBE2}">
      <dgm:prSet/>
      <dgm:spPr/>
      <dgm:t>
        <a:bodyPr/>
        <a:lstStyle/>
        <a:p>
          <a:endParaRPr lang="pl-PL"/>
        </a:p>
      </dgm:t>
    </dgm:pt>
    <dgm:pt modelId="{6DF84A06-95D9-4689-BC05-E3BA14FC5DDC}">
      <dgm:prSet phldrT="[Tekst]"/>
      <dgm:spPr/>
      <dgm:t>
        <a:bodyPr/>
        <a:lstStyle/>
        <a:p>
          <a:endParaRPr lang="pl-PL" dirty="0"/>
        </a:p>
      </dgm:t>
    </dgm:pt>
    <dgm:pt modelId="{6801178C-0DFD-42E2-A653-939D3FE672D6}" type="parTrans" cxnId="{603DB979-49AC-4F67-B25C-3C1B41621679}">
      <dgm:prSet/>
      <dgm:spPr/>
      <dgm:t>
        <a:bodyPr/>
        <a:lstStyle/>
        <a:p>
          <a:endParaRPr lang="pl-PL"/>
        </a:p>
      </dgm:t>
    </dgm:pt>
    <dgm:pt modelId="{809A9C76-BD8A-4015-8AC5-20897A2257AE}" type="sibTrans" cxnId="{603DB979-49AC-4F67-B25C-3C1B41621679}">
      <dgm:prSet/>
      <dgm:spPr/>
      <dgm:t>
        <a:bodyPr/>
        <a:lstStyle/>
        <a:p>
          <a:endParaRPr lang="pl-PL"/>
        </a:p>
      </dgm:t>
    </dgm:pt>
    <dgm:pt modelId="{FA6751A7-BBF6-4A42-AF41-2CB00CBF89AB}" type="pres">
      <dgm:prSet presAssocID="{8043CC0D-A67F-4440-9F74-07FA76363B64}" presName="Name0" presStyleCnt="0">
        <dgm:presLayoutVars>
          <dgm:chMax val="1"/>
          <dgm:dir/>
          <dgm:animLvl val="ctr"/>
          <dgm:resizeHandles val="exact"/>
        </dgm:presLayoutVars>
      </dgm:prSet>
      <dgm:spPr/>
      <dgm:t>
        <a:bodyPr/>
        <a:lstStyle/>
        <a:p>
          <a:endParaRPr lang="pl-PL"/>
        </a:p>
      </dgm:t>
    </dgm:pt>
    <dgm:pt modelId="{FB3BE96A-E977-4072-956D-8372FC6DE943}" type="pres">
      <dgm:prSet presAssocID="{A64A80B8-F1A8-4E7E-8F6D-6F45BF570F16}" presName="centerShape" presStyleLbl="node0" presStyleIdx="0" presStyleCnt="1" custScaleY="66868" custLinFactNeighborX="1623" custLinFactNeighborY="-1957"/>
      <dgm:spPr/>
      <dgm:t>
        <a:bodyPr/>
        <a:lstStyle/>
        <a:p>
          <a:endParaRPr lang="pl-PL"/>
        </a:p>
      </dgm:t>
    </dgm:pt>
    <dgm:pt modelId="{811F9FFD-CBFE-4370-9445-E66962F074E2}" type="pres">
      <dgm:prSet presAssocID="{A5EF12DB-F5D2-4184-8ABA-2486B5FCAF42}" presName="node" presStyleLbl="node1" presStyleIdx="0" presStyleCnt="4" custScaleX="139372" custScaleY="125041">
        <dgm:presLayoutVars>
          <dgm:bulletEnabled val="1"/>
        </dgm:presLayoutVars>
      </dgm:prSet>
      <dgm:spPr/>
      <dgm:t>
        <a:bodyPr/>
        <a:lstStyle/>
        <a:p>
          <a:endParaRPr lang="pl-PL"/>
        </a:p>
      </dgm:t>
    </dgm:pt>
    <dgm:pt modelId="{AB55DB49-ED7D-4F04-AF07-E3510AD533FC}" type="pres">
      <dgm:prSet presAssocID="{A5EF12DB-F5D2-4184-8ABA-2486B5FCAF42}" presName="dummy" presStyleCnt="0"/>
      <dgm:spPr/>
    </dgm:pt>
    <dgm:pt modelId="{384608EB-ECA9-4028-8449-A0A550DC4543}" type="pres">
      <dgm:prSet presAssocID="{9CC3EA7A-B89A-4C92-8FB5-636143EBA375}" presName="sibTrans" presStyleLbl="sibTrans2D1" presStyleIdx="0" presStyleCnt="4"/>
      <dgm:spPr/>
      <dgm:t>
        <a:bodyPr/>
        <a:lstStyle/>
        <a:p>
          <a:endParaRPr lang="pl-PL"/>
        </a:p>
      </dgm:t>
    </dgm:pt>
    <dgm:pt modelId="{59D54426-01E1-4D1C-AB9D-1034ED535C83}" type="pres">
      <dgm:prSet presAssocID="{BC96AA58-EB48-44BF-B9F5-2EE2C99C95A3}" presName="node" presStyleLbl="node1" presStyleIdx="1" presStyleCnt="4" custScaleX="158683" custScaleY="159290" custRadScaleRad="128247" custRadScaleInc="2200">
        <dgm:presLayoutVars>
          <dgm:bulletEnabled val="1"/>
        </dgm:presLayoutVars>
      </dgm:prSet>
      <dgm:spPr/>
      <dgm:t>
        <a:bodyPr/>
        <a:lstStyle/>
        <a:p>
          <a:endParaRPr lang="pl-PL"/>
        </a:p>
      </dgm:t>
    </dgm:pt>
    <dgm:pt modelId="{9B93CECD-158E-49B4-B32D-BB3B241FA8E1}" type="pres">
      <dgm:prSet presAssocID="{BC96AA58-EB48-44BF-B9F5-2EE2C99C95A3}" presName="dummy" presStyleCnt="0"/>
      <dgm:spPr/>
    </dgm:pt>
    <dgm:pt modelId="{914637CE-79AC-4506-A0EE-4E23128CBEDF}" type="pres">
      <dgm:prSet presAssocID="{7D63BBB6-9B8D-4BAF-B9C9-31EC29D3775F}" presName="sibTrans" presStyleLbl="sibTrans2D1" presStyleIdx="1" presStyleCnt="4"/>
      <dgm:spPr/>
      <dgm:t>
        <a:bodyPr/>
        <a:lstStyle/>
        <a:p>
          <a:endParaRPr lang="pl-PL"/>
        </a:p>
      </dgm:t>
    </dgm:pt>
    <dgm:pt modelId="{66DB0974-2DD9-4F5E-875A-B270B1B8A948}" type="pres">
      <dgm:prSet presAssocID="{BE72859A-2632-4DB9-8F80-067A05286838}" presName="node" presStyleLbl="node1" presStyleIdx="2" presStyleCnt="4" custScaleX="143159" custScaleY="130638" custRadScaleRad="94950" custRadScaleInc="-2390">
        <dgm:presLayoutVars>
          <dgm:bulletEnabled val="1"/>
        </dgm:presLayoutVars>
      </dgm:prSet>
      <dgm:spPr/>
      <dgm:t>
        <a:bodyPr/>
        <a:lstStyle/>
        <a:p>
          <a:endParaRPr lang="pl-PL"/>
        </a:p>
      </dgm:t>
    </dgm:pt>
    <dgm:pt modelId="{D7DFB8D5-906A-451D-B4D5-8E29902684FC}" type="pres">
      <dgm:prSet presAssocID="{BE72859A-2632-4DB9-8F80-067A05286838}" presName="dummy" presStyleCnt="0"/>
      <dgm:spPr/>
    </dgm:pt>
    <dgm:pt modelId="{47740652-4F13-488F-A3D9-4E0326E4D196}" type="pres">
      <dgm:prSet presAssocID="{20D071C6-5E9B-4B9E-BA8E-39C68C1AE2FB}" presName="sibTrans" presStyleLbl="sibTrans2D1" presStyleIdx="2" presStyleCnt="4"/>
      <dgm:spPr/>
      <dgm:t>
        <a:bodyPr/>
        <a:lstStyle/>
        <a:p>
          <a:endParaRPr lang="pl-PL"/>
        </a:p>
      </dgm:t>
    </dgm:pt>
    <dgm:pt modelId="{7DFEF137-1C8C-43B0-8622-79F00BEB5734}" type="pres">
      <dgm:prSet presAssocID="{35FE474E-E6A4-496E-A96D-0E595B0C8DD4}" presName="node" presStyleLbl="node1" presStyleIdx="3" presStyleCnt="4" custScaleX="191341" custScaleY="159288" custRadScaleRad="123286" custRadScaleInc="3777">
        <dgm:presLayoutVars>
          <dgm:bulletEnabled val="1"/>
        </dgm:presLayoutVars>
      </dgm:prSet>
      <dgm:spPr/>
      <dgm:t>
        <a:bodyPr/>
        <a:lstStyle/>
        <a:p>
          <a:endParaRPr lang="pl-PL"/>
        </a:p>
      </dgm:t>
    </dgm:pt>
    <dgm:pt modelId="{75056553-5EF1-4C59-B051-3BEB89F2AE46}" type="pres">
      <dgm:prSet presAssocID="{35FE474E-E6A4-496E-A96D-0E595B0C8DD4}" presName="dummy" presStyleCnt="0"/>
      <dgm:spPr/>
    </dgm:pt>
    <dgm:pt modelId="{E685EF78-0AD7-4046-8554-A37F1E8EB8B1}" type="pres">
      <dgm:prSet presAssocID="{E8620016-0B22-4F21-984A-D4D330828F4A}" presName="sibTrans" presStyleLbl="sibTrans2D1" presStyleIdx="3" presStyleCnt="4" custScaleX="104924"/>
      <dgm:spPr/>
      <dgm:t>
        <a:bodyPr/>
        <a:lstStyle/>
        <a:p>
          <a:endParaRPr lang="pl-PL"/>
        </a:p>
      </dgm:t>
    </dgm:pt>
  </dgm:ptLst>
  <dgm:cxnLst>
    <dgm:cxn modelId="{603DB979-49AC-4F67-B25C-3C1B41621679}" srcId="{8043CC0D-A67F-4440-9F74-07FA76363B64}" destId="{6DF84A06-95D9-4689-BC05-E3BA14FC5DDC}" srcOrd="1" destOrd="0" parTransId="{6801178C-0DFD-42E2-A653-939D3FE672D6}" sibTransId="{809A9C76-BD8A-4015-8AC5-20897A2257AE}"/>
    <dgm:cxn modelId="{ACDBDE56-34A3-4AA1-A611-F21406E7172F}" type="presOf" srcId="{35FE474E-E6A4-496E-A96D-0E595B0C8DD4}" destId="{7DFEF137-1C8C-43B0-8622-79F00BEB5734}" srcOrd="0" destOrd="0" presId="urn:microsoft.com/office/officeart/2005/8/layout/radial6"/>
    <dgm:cxn modelId="{5A95B6EB-69D9-449A-B4CF-A980CC15E05A}" type="presOf" srcId="{8043CC0D-A67F-4440-9F74-07FA76363B64}" destId="{FA6751A7-BBF6-4A42-AF41-2CB00CBF89AB}" srcOrd="0" destOrd="0" presId="urn:microsoft.com/office/officeart/2005/8/layout/radial6"/>
    <dgm:cxn modelId="{B75CB1FB-4DD1-406B-8F92-18D8A53E052C}" type="presOf" srcId="{20D071C6-5E9B-4B9E-BA8E-39C68C1AE2FB}" destId="{47740652-4F13-488F-A3D9-4E0326E4D196}" srcOrd="0" destOrd="0" presId="urn:microsoft.com/office/officeart/2005/8/layout/radial6"/>
    <dgm:cxn modelId="{EA1E6DD6-1C0D-4484-89EE-D91295E4D5A1}" type="presOf" srcId="{7D63BBB6-9B8D-4BAF-B9C9-31EC29D3775F}" destId="{914637CE-79AC-4506-A0EE-4E23128CBEDF}" srcOrd="0" destOrd="0" presId="urn:microsoft.com/office/officeart/2005/8/layout/radial6"/>
    <dgm:cxn modelId="{777C1B03-49F2-4D1B-AF29-423727A8ABD1}" type="presOf" srcId="{BE72859A-2632-4DB9-8F80-067A05286838}" destId="{66DB0974-2DD9-4F5E-875A-B270B1B8A948}" srcOrd="0" destOrd="0" presId="urn:microsoft.com/office/officeart/2005/8/layout/radial6"/>
    <dgm:cxn modelId="{D901E761-9CC8-4B4C-99FB-0C3FE998D2EA}" type="presOf" srcId="{9CC3EA7A-B89A-4C92-8FB5-636143EBA375}" destId="{384608EB-ECA9-4028-8449-A0A550DC4543}" srcOrd="0" destOrd="0" presId="urn:microsoft.com/office/officeart/2005/8/layout/radial6"/>
    <dgm:cxn modelId="{6D1C08BA-C6D0-4828-961C-A0722CE65B7D}" type="presOf" srcId="{E8620016-0B22-4F21-984A-D4D330828F4A}" destId="{E685EF78-0AD7-4046-8554-A37F1E8EB8B1}" srcOrd="0" destOrd="0" presId="urn:microsoft.com/office/officeart/2005/8/layout/radial6"/>
    <dgm:cxn modelId="{FA09C256-F14C-48AD-B399-EA9DBD4A73DA}" srcId="{8043CC0D-A67F-4440-9F74-07FA76363B64}" destId="{373B79CD-883F-474A-8BFB-7B0E367F4453}" srcOrd="3" destOrd="0" parTransId="{BCBBC86C-3108-42D6-9194-4DDECC95A42A}" sibTransId="{733CF120-6C42-498A-B35E-4DCD3C287D51}"/>
    <dgm:cxn modelId="{ADB6EDF4-0D25-4447-A11A-7E94F8316992}" type="presOf" srcId="{A64A80B8-F1A8-4E7E-8F6D-6F45BF570F16}" destId="{FB3BE96A-E977-4072-956D-8372FC6DE943}" srcOrd="0" destOrd="0" presId="urn:microsoft.com/office/officeart/2005/8/layout/radial6"/>
    <dgm:cxn modelId="{DEFE2904-C61E-4C4C-80F1-77B9F68CEBE2}" srcId="{A64A80B8-F1A8-4E7E-8F6D-6F45BF570F16}" destId="{BC96AA58-EB48-44BF-B9F5-2EE2C99C95A3}" srcOrd="1" destOrd="0" parTransId="{1F46EBD2-B66E-465E-9B4D-23FD0526F107}" sibTransId="{7D63BBB6-9B8D-4BAF-B9C9-31EC29D3775F}"/>
    <dgm:cxn modelId="{19891FAD-1554-459A-9C8E-3A923EBDCCC3}" srcId="{A64A80B8-F1A8-4E7E-8F6D-6F45BF570F16}" destId="{A5EF12DB-F5D2-4184-8ABA-2486B5FCAF42}" srcOrd="0" destOrd="0" parTransId="{A8AD96E8-CE70-40BE-9AAF-E2A51CBC87EF}" sibTransId="{9CC3EA7A-B89A-4C92-8FB5-636143EBA375}"/>
    <dgm:cxn modelId="{436A4369-B1AE-45CE-9425-92E7E432A532}" srcId="{8043CC0D-A67F-4440-9F74-07FA76363B64}" destId="{B98D0B77-3A68-4A46-81A0-58D749AB0D93}" srcOrd="2" destOrd="0" parTransId="{E871A885-0BE2-4109-84B6-B6AB6286D084}" sibTransId="{8E8F79F2-E37A-4278-B6C1-49854398F4AA}"/>
    <dgm:cxn modelId="{13EE5507-4DD7-4210-89F6-6EDE5B4D5969}" srcId="{A64A80B8-F1A8-4E7E-8F6D-6F45BF570F16}" destId="{BE72859A-2632-4DB9-8F80-067A05286838}" srcOrd="2" destOrd="0" parTransId="{51BE0390-EC84-4251-8D80-E18D5DC4A945}" sibTransId="{20D071C6-5E9B-4B9E-BA8E-39C68C1AE2FB}"/>
    <dgm:cxn modelId="{8F89E947-FD8B-4B6D-835C-517E7DF9593F}" type="presOf" srcId="{BC96AA58-EB48-44BF-B9F5-2EE2C99C95A3}" destId="{59D54426-01E1-4D1C-AB9D-1034ED535C83}" srcOrd="0" destOrd="0" presId="urn:microsoft.com/office/officeart/2005/8/layout/radial6"/>
    <dgm:cxn modelId="{2E69FF71-1625-4091-90DD-2C918E3F5AFE}" type="presOf" srcId="{A5EF12DB-F5D2-4184-8ABA-2486B5FCAF42}" destId="{811F9FFD-CBFE-4370-9445-E66962F074E2}" srcOrd="0" destOrd="0" presId="urn:microsoft.com/office/officeart/2005/8/layout/radial6"/>
    <dgm:cxn modelId="{73D18CBF-73D8-486C-9204-BAFD3CD02FC0}" srcId="{A64A80B8-F1A8-4E7E-8F6D-6F45BF570F16}" destId="{35FE474E-E6A4-496E-A96D-0E595B0C8DD4}" srcOrd="3" destOrd="0" parTransId="{E0B19FA8-282D-4DAB-9A34-196ABA3D7B4B}" sibTransId="{E8620016-0B22-4F21-984A-D4D330828F4A}"/>
    <dgm:cxn modelId="{EA153C65-27E4-443A-93EC-CE73C8460C48}" srcId="{8043CC0D-A67F-4440-9F74-07FA76363B64}" destId="{A64A80B8-F1A8-4E7E-8F6D-6F45BF570F16}" srcOrd="0" destOrd="0" parTransId="{186EF29A-D7F4-4E76-8BF9-1457A30D2B7F}" sibTransId="{69D984D8-DD9D-4EF5-B7FD-FA916D7744CF}"/>
    <dgm:cxn modelId="{38FC29B0-BF4E-48F6-8415-F564570A2F78}" type="presParOf" srcId="{FA6751A7-BBF6-4A42-AF41-2CB00CBF89AB}" destId="{FB3BE96A-E977-4072-956D-8372FC6DE943}" srcOrd="0" destOrd="0" presId="urn:microsoft.com/office/officeart/2005/8/layout/radial6"/>
    <dgm:cxn modelId="{656F5933-C01A-4B2A-9EDE-6CDC60C5F041}" type="presParOf" srcId="{FA6751A7-BBF6-4A42-AF41-2CB00CBF89AB}" destId="{811F9FFD-CBFE-4370-9445-E66962F074E2}" srcOrd="1" destOrd="0" presId="urn:microsoft.com/office/officeart/2005/8/layout/radial6"/>
    <dgm:cxn modelId="{E7374672-F504-4144-A3A0-A847B3BBDAE4}" type="presParOf" srcId="{FA6751A7-BBF6-4A42-AF41-2CB00CBF89AB}" destId="{AB55DB49-ED7D-4F04-AF07-E3510AD533FC}" srcOrd="2" destOrd="0" presId="urn:microsoft.com/office/officeart/2005/8/layout/radial6"/>
    <dgm:cxn modelId="{BEB12E15-F8E5-4EC6-9853-C3F0D6125CC3}" type="presParOf" srcId="{FA6751A7-BBF6-4A42-AF41-2CB00CBF89AB}" destId="{384608EB-ECA9-4028-8449-A0A550DC4543}" srcOrd="3" destOrd="0" presId="urn:microsoft.com/office/officeart/2005/8/layout/radial6"/>
    <dgm:cxn modelId="{3E881C92-8216-4161-B82A-AFACFAC5BB51}" type="presParOf" srcId="{FA6751A7-BBF6-4A42-AF41-2CB00CBF89AB}" destId="{59D54426-01E1-4D1C-AB9D-1034ED535C83}" srcOrd="4" destOrd="0" presId="urn:microsoft.com/office/officeart/2005/8/layout/radial6"/>
    <dgm:cxn modelId="{372AC71A-00E6-40FB-B04D-BE7EEFE5849F}" type="presParOf" srcId="{FA6751A7-BBF6-4A42-AF41-2CB00CBF89AB}" destId="{9B93CECD-158E-49B4-B32D-BB3B241FA8E1}" srcOrd="5" destOrd="0" presId="urn:microsoft.com/office/officeart/2005/8/layout/radial6"/>
    <dgm:cxn modelId="{85D7FBAA-622C-4B96-859A-2FCC38E2CEF3}" type="presParOf" srcId="{FA6751A7-BBF6-4A42-AF41-2CB00CBF89AB}" destId="{914637CE-79AC-4506-A0EE-4E23128CBEDF}" srcOrd="6" destOrd="0" presId="urn:microsoft.com/office/officeart/2005/8/layout/radial6"/>
    <dgm:cxn modelId="{98251196-13CF-4562-926F-17C5A02382E4}" type="presParOf" srcId="{FA6751A7-BBF6-4A42-AF41-2CB00CBF89AB}" destId="{66DB0974-2DD9-4F5E-875A-B270B1B8A948}" srcOrd="7" destOrd="0" presId="urn:microsoft.com/office/officeart/2005/8/layout/radial6"/>
    <dgm:cxn modelId="{0C47C704-30E3-4C95-AA1B-62E4232C074E}" type="presParOf" srcId="{FA6751A7-BBF6-4A42-AF41-2CB00CBF89AB}" destId="{D7DFB8D5-906A-451D-B4D5-8E29902684FC}" srcOrd="8" destOrd="0" presId="urn:microsoft.com/office/officeart/2005/8/layout/radial6"/>
    <dgm:cxn modelId="{113D10D8-FE07-439C-AF40-DF950941CF2F}" type="presParOf" srcId="{FA6751A7-BBF6-4A42-AF41-2CB00CBF89AB}" destId="{47740652-4F13-488F-A3D9-4E0326E4D196}" srcOrd="9" destOrd="0" presId="urn:microsoft.com/office/officeart/2005/8/layout/radial6"/>
    <dgm:cxn modelId="{8C690D1A-1C48-4CE1-970C-68DF85926263}" type="presParOf" srcId="{FA6751A7-BBF6-4A42-AF41-2CB00CBF89AB}" destId="{7DFEF137-1C8C-43B0-8622-79F00BEB5734}" srcOrd="10" destOrd="0" presId="urn:microsoft.com/office/officeart/2005/8/layout/radial6"/>
    <dgm:cxn modelId="{14032CCE-A684-4F38-A91A-3D0714637D7F}" type="presParOf" srcId="{FA6751A7-BBF6-4A42-AF41-2CB00CBF89AB}" destId="{75056553-5EF1-4C59-B051-3BEB89F2AE46}" srcOrd="11" destOrd="0" presId="urn:microsoft.com/office/officeart/2005/8/layout/radial6"/>
    <dgm:cxn modelId="{97BAF166-038D-4784-B149-56502EE99E34}" type="presParOf" srcId="{FA6751A7-BBF6-4A42-AF41-2CB00CBF89AB}" destId="{E685EF78-0AD7-4046-8554-A37F1E8EB8B1}"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88E973-1B86-426A-8FFC-86A93BB8E9C2}"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pl-PL"/>
        </a:p>
      </dgm:t>
    </dgm:pt>
    <dgm:pt modelId="{A5F5C8C7-A26C-47A0-BC6E-122C40E8ECE2}">
      <dgm:prSet phldrT="[Tekst]" custT="1">
        <dgm:style>
          <a:lnRef idx="2">
            <a:schemeClr val="accent5"/>
          </a:lnRef>
          <a:fillRef idx="1">
            <a:schemeClr val="lt1"/>
          </a:fillRef>
          <a:effectRef idx="0">
            <a:schemeClr val="accent5"/>
          </a:effectRef>
          <a:fontRef idx="minor">
            <a:schemeClr val="dk1"/>
          </a:fontRef>
        </dgm:style>
      </dgm:prSet>
      <dgm:spPr>
        <a:xfrm>
          <a:off x="0" y="120846"/>
          <a:ext cx="3410534" cy="990439"/>
        </a:xfrm>
        <a:prstGeom prst="roundRect">
          <a:avLst/>
        </a:prstGeom>
        <a:solidFill>
          <a:sysClr val="window" lastClr="FFFFFF"/>
        </a:solidFill>
        <a:ln w="55000" cap="flat" cmpd="thickThin" algn="ctr">
          <a:solidFill>
            <a:srgbClr val="4BACC6"/>
          </a:solidFill>
          <a:prstDash val="solid"/>
        </a:ln>
        <a:effectLst/>
      </dgm:spPr>
      <dgm:t>
        <a:bodyPr/>
        <a:lstStyle/>
        <a:p>
          <a:r>
            <a:rPr lang="pl-PL" sz="1400" b="1" dirty="0">
              <a:solidFill>
                <a:sysClr val="windowText" lastClr="000000"/>
              </a:solidFill>
              <a:latin typeface="Garamond" panose="02020404030301010803" pitchFamily="18" charset="0"/>
              <a:ea typeface="+mn-ea"/>
              <a:cs typeface="+mn-cs"/>
            </a:rPr>
            <a:t>Liczba wspartych w programie miejsc świadczenia usług społecznych, istniejących po zakończeniu projektu</a:t>
          </a:r>
        </a:p>
      </dgm:t>
    </dgm:pt>
    <dgm:pt modelId="{FBB2D72D-C66D-431E-860B-41BEB5CDE441}" type="parTrans" cxnId="{5AF15A9D-B05F-4066-B0E0-271C802661AE}">
      <dgm:prSet/>
      <dgm:spPr/>
      <dgm:t>
        <a:bodyPr/>
        <a:lstStyle/>
        <a:p>
          <a:endParaRPr lang="pl-PL"/>
        </a:p>
      </dgm:t>
    </dgm:pt>
    <dgm:pt modelId="{4BDCA30F-2495-478E-893F-A0F0B22835BA}" type="sibTrans" cxnId="{5AF15A9D-B05F-4066-B0E0-271C802661AE}">
      <dgm:prSet/>
      <dgm:spPr/>
      <dgm:t>
        <a:bodyPr/>
        <a:lstStyle/>
        <a:p>
          <a:endParaRPr lang="pl-PL"/>
        </a:p>
      </dgm:t>
    </dgm:pt>
    <dgm:pt modelId="{C970D2D7-FA65-472A-B955-2FA0014A4C9E}">
      <dgm:prSet>
        <dgm:style>
          <a:lnRef idx="2">
            <a:schemeClr val="accent5"/>
          </a:lnRef>
          <a:fillRef idx="1">
            <a:schemeClr val="lt1"/>
          </a:fillRef>
          <a:effectRef idx="0">
            <a:schemeClr val="accent5"/>
          </a:effectRef>
          <a:fontRef idx="minor">
            <a:schemeClr val="dk1"/>
          </a:fontRef>
        </dgm:style>
      </dgm:prSet>
      <dgm:spPr>
        <a:xfrm>
          <a:off x="0" y="3691801"/>
          <a:ext cx="3492554" cy="1209894"/>
        </a:xfrm>
        <a:prstGeom prst="roundRect">
          <a:avLst/>
        </a:prstGeom>
        <a:solidFill>
          <a:sysClr val="window" lastClr="FFFFFF"/>
        </a:solidFill>
        <a:ln w="55000" cap="flat" cmpd="thickThin" algn="ctr">
          <a:solidFill>
            <a:srgbClr val="4BACC6"/>
          </a:solidFill>
          <a:prstDash val="solid"/>
        </a:ln>
        <a:effectLst/>
      </dgm:spPr>
      <dgm:t>
        <a:bodyPr/>
        <a:lstStyle/>
        <a:p>
          <a:r>
            <a:rPr lang="pl-PL" b="1" dirty="0">
              <a:solidFill>
                <a:sysClr val="windowText" lastClr="000000"/>
              </a:solidFill>
              <a:latin typeface="Garamond" panose="02020404030301010803" pitchFamily="18" charset="0"/>
              <a:ea typeface="+mn-ea"/>
              <a:cs typeface="+mn-cs"/>
            </a:rPr>
            <a:t>Liczba osób zagrożonych ubóstwem lub wykluczeniem społecznym, które opuściły opiekę instytucjonalną na rzecz  usług społecznych świadczonych w społeczności lokalnej w programie </a:t>
          </a:r>
        </a:p>
      </dgm:t>
    </dgm:pt>
    <dgm:pt modelId="{0E592D0A-3C41-41B9-9E93-38F2DB45DACF}" type="parTrans" cxnId="{E89640C6-F8FC-4669-BA9C-BA3A7F60142E}">
      <dgm:prSet/>
      <dgm:spPr/>
      <dgm:t>
        <a:bodyPr/>
        <a:lstStyle/>
        <a:p>
          <a:endParaRPr lang="pl-PL"/>
        </a:p>
      </dgm:t>
    </dgm:pt>
    <dgm:pt modelId="{E8930759-5247-427B-B94F-FB259CFEAB34}" type="sibTrans" cxnId="{E89640C6-F8FC-4669-BA9C-BA3A7F60142E}">
      <dgm:prSet/>
      <dgm:spPr/>
      <dgm:t>
        <a:bodyPr/>
        <a:lstStyle/>
        <a:p>
          <a:endParaRPr lang="pl-PL"/>
        </a:p>
      </dgm:t>
    </dgm:pt>
    <dgm:pt modelId="{66480A88-01BE-41B5-B59D-AA203389177E}">
      <dgm:prSet custT="1"/>
      <dgm:spPr>
        <a:xfrm>
          <a:off x="3412223" y="0"/>
          <a:ext cx="5336240" cy="1313585"/>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dirty="0">
              <a:solidFill>
                <a:sysClr val="windowText" lastClr="000000">
                  <a:hueOff val="0"/>
                  <a:satOff val="0"/>
                  <a:lumOff val="0"/>
                  <a:alphaOff val="0"/>
                </a:sysClr>
              </a:solidFill>
              <a:latin typeface="Garamond" panose="02020404030301010803" pitchFamily="18" charset="0"/>
              <a:ea typeface="+mn-ea"/>
              <a:cs typeface="+mn-cs"/>
            </a:rPr>
            <a:t>Miejsce świadczenia usługi społecznej to: miejsce wsparte ze środków EFS, w którym świadczona jest usługa społeczna lub miejsce gotowe do świadczenia usługi społecznej po zakończeniu projektu; są to miejsca m.in. w placówkach dziennego pobytu, świetlicach, mieszkaniach o charakterze wspomaganym.</a:t>
          </a:r>
        </a:p>
      </dgm:t>
    </dgm:pt>
    <dgm:pt modelId="{6D8C3473-A3B8-4ACB-A000-D3B98E27571E}" type="parTrans" cxnId="{A39B39D0-F9AE-479D-B7B9-B554EFCF3852}">
      <dgm:prSet/>
      <dgm:spPr/>
      <dgm:t>
        <a:bodyPr/>
        <a:lstStyle/>
        <a:p>
          <a:endParaRPr lang="pl-PL"/>
        </a:p>
      </dgm:t>
    </dgm:pt>
    <dgm:pt modelId="{AE4ED14B-4E3B-4DBF-91F5-53EEB41544BF}" type="sibTrans" cxnId="{A39B39D0-F9AE-479D-B7B9-B554EFCF3852}">
      <dgm:prSet/>
      <dgm:spPr/>
      <dgm:t>
        <a:bodyPr/>
        <a:lstStyle/>
        <a:p>
          <a:endParaRPr lang="pl-PL"/>
        </a:p>
      </dgm:t>
    </dgm:pt>
    <dgm:pt modelId="{20A65F8F-71EE-419A-8942-358E08891A5D}">
      <dgm:prSet>
        <dgm:style>
          <a:lnRef idx="2">
            <a:schemeClr val="accent5"/>
          </a:lnRef>
          <a:fillRef idx="1">
            <a:schemeClr val="lt1"/>
          </a:fillRef>
          <a:effectRef idx="0">
            <a:schemeClr val="accent5"/>
          </a:effectRef>
          <a:fontRef idx="minor">
            <a:schemeClr val="dk1"/>
          </a:fontRef>
        </dgm:style>
      </dgm:prSet>
      <dgm:spPr>
        <a:xfrm>
          <a:off x="4295" y="1651388"/>
          <a:ext cx="3492554" cy="1481824"/>
        </a:xfrm>
        <a:prstGeom prst="roundRect">
          <a:avLst/>
        </a:prstGeom>
        <a:solidFill>
          <a:sysClr val="window" lastClr="FFFFFF"/>
        </a:solidFill>
        <a:ln w="55000" cap="flat" cmpd="thickThin" algn="ctr">
          <a:solidFill>
            <a:srgbClr val="4BACC6"/>
          </a:solidFill>
          <a:prstDash val="solid"/>
        </a:ln>
        <a:effectLst/>
      </dgm:spPr>
      <dgm:t>
        <a:bodyPr/>
        <a:lstStyle/>
        <a:p>
          <a:r>
            <a:rPr lang="pl-PL" b="1" dirty="0">
              <a:solidFill>
                <a:sysClr val="windowText" lastClr="000000"/>
              </a:solidFill>
              <a:latin typeface="Garamond" panose="02020404030301010803" pitchFamily="18" charset="0"/>
              <a:ea typeface="+mn-ea"/>
              <a:cs typeface="+mn-cs"/>
            </a:rPr>
            <a:t>Liczba osób zagrożonych ubóstwem lub wykluczeniem społecznym poszukujących pracy, uczestniczących w kształceniu lub szkoleniu, zdobywających kwalifikacje,   pracujących   (łącznie   z prowadzącymi  działalność  na  własny rachunek) po opuszczeniu programu</a:t>
          </a:r>
        </a:p>
      </dgm:t>
    </dgm:pt>
    <dgm:pt modelId="{22588009-8F6B-4A18-8AD5-A88B8490946D}" type="parTrans" cxnId="{4FB87937-2573-45AC-B4CD-25D2D06CD33C}">
      <dgm:prSet/>
      <dgm:spPr/>
      <dgm:t>
        <a:bodyPr/>
        <a:lstStyle/>
        <a:p>
          <a:endParaRPr lang="pl-PL"/>
        </a:p>
      </dgm:t>
    </dgm:pt>
    <dgm:pt modelId="{60E8E136-41F8-4919-865C-C216558181D2}" type="sibTrans" cxnId="{4FB87937-2573-45AC-B4CD-25D2D06CD33C}">
      <dgm:prSet/>
      <dgm:spPr/>
      <dgm:t>
        <a:bodyPr/>
        <a:lstStyle/>
        <a:p>
          <a:endParaRPr lang="pl-PL"/>
        </a:p>
      </dgm:t>
    </dgm:pt>
    <dgm:pt modelId="{55513A06-E489-4559-9A14-69ADB45CD7D8}">
      <dgm:prSet custT="1"/>
      <dgm:spPr>
        <a:xfrm>
          <a:off x="3509632" y="1410906"/>
          <a:ext cx="5238831" cy="1974808"/>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dirty="0">
              <a:solidFill>
                <a:sysClr val="windowText" lastClr="000000">
                  <a:hueOff val="0"/>
                  <a:satOff val="0"/>
                  <a:lumOff val="0"/>
                  <a:alphaOff val="0"/>
                </a:sysClr>
              </a:solidFill>
              <a:latin typeface="Garamond" panose="02020404030301010803" pitchFamily="18" charset="0"/>
              <a:ea typeface="+mn-ea"/>
              <a:cs typeface="+mn-cs"/>
            </a:rPr>
            <a:t>Wskaźnik ten uwzględnia zmianę sytuacji po opuszczeniu programu w stosunku do stanu w momencie przystąpienia do interwencji EFS.</a:t>
          </a:r>
        </a:p>
      </dgm:t>
    </dgm:pt>
    <dgm:pt modelId="{2FC273FB-5744-4CB5-AA0F-0028AB29333C}" type="parTrans" cxnId="{28677818-4D63-4F78-B145-8C8FF289B968}">
      <dgm:prSet/>
      <dgm:spPr/>
      <dgm:t>
        <a:bodyPr/>
        <a:lstStyle/>
        <a:p>
          <a:endParaRPr lang="pl-PL"/>
        </a:p>
      </dgm:t>
    </dgm:pt>
    <dgm:pt modelId="{4E3804FD-2E79-4914-993D-F45C02D3596F}" type="sibTrans" cxnId="{28677818-4D63-4F78-B145-8C8FF289B968}">
      <dgm:prSet/>
      <dgm:spPr/>
      <dgm:t>
        <a:bodyPr/>
        <a:lstStyle/>
        <a:p>
          <a:endParaRPr lang="pl-PL"/>
        </a:p>
      </dgm:t>
    </dgm:pt>
    <dgm:pt modelId="{10F96D67-B1D0-4D05-81F0-25946B13CED8}">
      <dgm:prSet phldrT="[Tekst]" custT="1"/>
      <dgm:spPr>
        <a:xfrm>
          <a:off x="3509632" y="3427565"/>
          <a:ext cx="5238831" cy="1751243"/>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dirty="0">
              <a:solidFill>
                <a:sysClr val="windowText" lastClr="000000">
                  <a:hueOff val="0"/>
                  <a:satOff val="0"/>
                  <a:lumOff val="0"/>
                  <a:alphaOff val="0"/>
                </a:sysClr>
              </a:solidFill>
              <a:latin typeface="Garamond" panose="02020404030301010803" pitchFamily="18" charset="0"/>
              <a:ea typeface="+mn-ea"/>
              <a:cs typeface="+mn-cs"/>
            </a:rPr>
            <a:t>Wskaźnik mierzy liczbę osób zagrożonych ubóstwem lub wykluczeniem społecznym objętych usługami społecznymi w ramach programu, które dzięki udziałowi w projekcie opuściły placówki opieki instytucjonalnej i korzystają z usług społecznych świadczonych w społeczności lokalnej.</a:t>
          </a:r>
          <a:endParaRPr lang="pl-PL" sz="1400" b="1" dirty="0">
            <a:solidFill>
              <a:sysClr val="windowText" lastClr="000000">
                <a:hueOff val="0"/>
                <a:satOff val="0"/>
                <a:lumOff val="0"/>
                <a:alphaOff val="0"/>
              </a:sysClr>
            </a:solidFill>
            <a:latin typeface="Garamond" panose="02020404030301010803" pitchFamily="18" charset="0"/>
            <a:ea typeface="+mn-ea"/>
            <a:cs typeface="+mn-cs"/>
          </a:endParaRPr>
        </a:p>
      </dgm:t>
    </dgm:pt>
    <dgm:pt modelId="{27A97C4D-297E-4FED-82A8-D77ADCC024B1}" type="parTrans" cxnId="{ABBDE0C6-B333-445B-9E2E-F18D9698673C}">
      <dgm:prSet/>
      <dgm:spPr/>
      <dgm:t>
        <a:bodyPr/>
        <a:lstStyle/>
        <a:p>
          <a:endParaRPr lang="pl-PL"/>
        </a:p>
      </dgm:t>
    </dgm:pt>
    <dgm:pt modelId="{D364A282-F955-4E57-B0F4-87AA723F98F4}" type="sibTrans" cxnId="{ABBDE0C6-B333-445B-9E2E-F18D9698673C}">
      <dgm:prSet/>
      <dgm:spPr/>
      <dgm:t>
        <a:bodyPr/>
        <a:lstStyle/>
        <a:p>
          <a:endParaRPr lang="pl-PL"/>
        </a:p>
      </dgm:t>
    </dgm:pt>
    <dgm:pt modelId="{C0993214-E53F-4409-A043-F0D2CC0F1C03}">
      <dgm:prSet custT="1"/>
      <dgm:spPr>
        <a:xfrm>
          <a:off x="3509632" y="1410906"/>
          <a:ext cx="5238831" cy="1974808"/>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b="1"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 </a:t>
          </a:r>
        </a:p>
      </dgm:t>
    </dgm:pt>
    <dgm:pt modelId="{710B344E-827C-48FC-8E79-99CA851BCCB0}" type="parTrans" cxnId="{8F2E4499-1308-46C8-8625-4366FF27814D}">
      <dgm:prSet/>
      <dgm:spPr/>
      <dgm:t>
        <a:bodyPr/>
        <a:lstStyle/>
        <a:p>
          <a:endParaRPr lang="pl-PL"/>
        </a:p>
      </dgm:t>
    </dgm:pt>
    <dgm:pt modelId="{8757B1EE-E78E-41A7-99BF-A29754F5E13D}" type="sibTrans" cxnId="{8F2E4499-1308-46C8-8625-4366FF27814D}">
      <dgm:prSet/>
      <dgm:spPr/>
      <dgm:t>
        <a:bodyPr/>
        <a:lstStyle/>
        <a:p>
          <a:endParaRPr lang="pl-PL"/>
        </a:p>
      </dgm:t>
    </dgm:pt>
    <dgm:pt modelId="{0D9D3F38-4CC0-4890-833E-D4167CF9676A}">
      <dgm:prSet custT="1"/>
      <dgm:spPr>
        <a:xfrm>
          <a:off x="3509632" y="1410906"/>
          <a:ext cx="5238831" cy="1974808"/>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pPr rtl="0"/>
          <a:r>
            <a:rPr lang="pl-PL" sz="1400" b="1" dirty="0" smtClean="0">
              <a:solidFill>
                <a:sysClr val="windowText" lastClr="000000">
                  <a:hueOff val="0"/>
                  <a:satOff val="0"/>
                  <a:lumOff val="0"/>
                  <a:alphaOff val="0"/>
                </a:sysClr>
              </a:solidFill>
              <a:latin typeface="Garamond" panose="02020404030301010803" pitchFamily="18" charset="0"/>
              <a:ea typeface="+mn-ea"/>
              <a:cs typeface="+mn-cs"/>
            </a:rPr>
            <a:t>Wskaźnik ma wyłącznie charakter informacyjny, nie trzeba wykazywać w nim wartości docelowej.</a:t>
          </a:r>
          <a:endParaRPr lang="pl-PL" sz="1400" dirty="0">
            <a:solidFill>
              <a:sysClr val="windowText" lastClr="000000">
                <a:hueOff val="0"/>
                <a:satOff val="0"/>
                <a:lumOff val="0"/>
                <a:alphaOff val="0"/>
              </a:sysClr>
            </a:solidFill>
            <a:latin typeface="Garamond" panose="02020404030301010803" pitchFamily="18" charset="0"/>
            <a:ea typeface="+mn-ea"/>
            <a:cs typeface="+mn-cs"/>
          </a:endParaRPr>
        </a:p>
      </dgm:t>
    </dgm:pt>
    <dgm:pt modelId="{2556CF2B-649A-42B7-BAF7-70DB1502EC33}" type="parTrans" cxnId="{A701FCF3-4744-4C87-BC59-278FF9E70235}">
      <dgm:prSet/>
      <dgm:spPr/>
      <dgm:t>
        <a:bodyPr/>
        <a:lstStyle/>
        <a:p>
          <a:endParaRPr lang="pl-PL"/>
        </a:p>
      </dgm:t>
    </dgm:pt>
    <dgm:pt modelId="{53AA4DF7-47DB-478B-8027-80709FB1FC1E}" type="sibTrans" cxnId="{A701FCF3-4744-4C87-BC59-278FF9E70235}">
      <dgm:prSet/>
      <dgm:spPr/>
      <dgm:t>
        <a:bodyPr/>
        <a:lstStyle/>
        <a:p>
          <a:endParaRPr lang="pl-PL"/>
        </a:p>
      </dgm:t>
    </dgm:pt>
    <dgm:pt modelId="{60C039B0-5A50-410A-B6BE-0B95990CE397}">
      <dgm:prSet phldrT="[Tekst]" custT="1"/>
      <dgm:spPr>
        <a:xfrm>
          <a:off x="3509632" y="3427565"/>
          <a:ext cx="5238831" cy="1751243"/>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b="1"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a:t>
          </a:r>
          <a:endParaRPr lang="pl-PL" sz="1400" b="1" dirty="0">
            <a:solidFill>
              <a:sysClr val="windowText" lastClr="000000">
                <a:hueOff val="0"/>
                <a:satOff val="0"/>
                <a:lumOff val="0"/>
                <a:alphaOff val="0"/>
              </a:sysClr>
            </a:solidFill>
            <a:latin typeface="Garamond" panose="02020404030301010803" pitchFamily="18" charset="0"/>
            <a:ea typeface="+mn-ea"/>
            <a:cs typeface="+mn-cs"/>
          </a:endParaRPr>
        </a:p>
      </dgm:t>
    </dgm:pt>
    <dgm:pt modelId="{749552A0-A928-47B8-BF02-DB1F5C65783C}" type="parTrans" cxnId="{65B0DE83-88D1-4B6C-A123-78F5DA6C2691}">
      <dgm:prSet/>
      <dgm:spPr/>
      <dgm:t>
        <a:bodyPr/>
        <a:lstStyle/>
        <a:p>
          <a:endParaRPr lang="pl-PL"/>
        </a:p>
      </dgm:t>
    </dgm:pt>
    <dgm:pt modelId="{5180EF1C-66C4-4146-91BE-FEDFDA0F6294}" type="sibTrans" cxnId="{65B0DE83-88D1-4B6C-A123-78F5DA6C2691}">
      <dgm:prSet/>
      <dgm:spPr/>
      <dgm:t>
        <a:bodyPr/>
        <a:lstStyle/>
        <a:p>
          <a:endParaRPr lang="pl-PL"/>
        </a:p>
      </dgm:t>
    </dgm:pt>
    <dgm:pt modelId="{B867EF9D-3B88-415C-BB50-15A99C18A590}">
      <dgm:prSet custT="1"/>
      <dgm:spPr>
        <a:xfrm>
          <a:off x="3412223" y="0"/>
          <a:ext cx="5336240" cy="1313585"/>
        </a:xfrm>
        <a:solidFill>
          <a:srgbClr val="4F81BD">
            <a:lumMod val="20000"/>
            <a:lumOff val="80000"/>
            <a:alpha val="90000"/>
          </a:srgbClr>
        </a:solidFill>
        <a:ln w="55000" cap="flat" cmpd="thickThin" algn="ctr">
          <a:noFill/>
          <a:prstDash val="solid"/>
        </a:ln>
        <a:effectLst/>
      </dgm:spPr>
      <dgm:t>
        <a:bodyPr anchor="ctr"/>
        <a:lstStyle/>
        <a:p>
          <a:r>
            <a:rPr lang="pl-PL" sz="1400" b="1" dirty="0">
              <a:solidFill>
                <a:sysClr val="windowText" lastClr="000000">
                  <a:hueOff val="0"/>
                  <a:satOff val="0"/>
                  <a:lumOff val="0"/>
                  <a:alphaOff val="0"/>
                </a:sysClr>
              </a:solidFill>
              <a:latin typeface="Garamond" panose="02020404030301010803" pitchFamily="18" charset="0"/>
              <a:ea typeface="+mn-ea"/>
              <a:cs typeface="+mn-cs"/>
            </a:rPr>
            <a:t>Moment pomiaru wskaźnika</a:t>
          </a:r>
          <a:r>
            <a:rPr lang="pl-PL" sz="1400" dirty="0">
              <a:solidFill>
                <a:sysClr val="windowText" lastClr="000000">
                  <a:hueOff val="0"/>
                  <a:satOff val="0"/>
                  <a:lumOff val="0"/>
                  <a:alphaOff val="0"/>
                </a:sysClr>
              </a:solidFill>
              <a:latin typeface="Garamond" panose="02020404030301010803" pitchFamily="18" charset="0"/>
              <a:ea typeface="+mn-ea"/>
              <a:cs typeface="+mn-cs"/>
            </a:rPr>
            <a:t>: Do czterech tygodni od zakończenia przez uczestnika udziału w projekcie.</a:t>
          </a:r>
        </a:p>
      </dgm:t>
    </dgm:pt>
    <dgm:pt modelId="{F4B3F206-D799-4C12-9346-3868C298E600}" type="parTrans" cxnId="{6B639163-4258-4AF9-94F2-4816D6A7396A}">
      <dgm:prSet/>
      <dgm:spPr/>
      <dgm:t>
        <a:bodyPr/>
        <a:lstStyle/>
        <a:p>
          <a:endParaRPr lang="pl-PL"/>
        </a:p>
      </dgm:t>
    </dgm:pt>
    <dgm:pt modelId="{FB7B8CD9-7385-4136-802C-6D091A3B594C}" type="sibTrans" cxnId="{6B639163-4258-4AF9-94F2-4816D6A7396A}">
      <dgm:prSet/>
      <dgm:spPr/>
      <dgm:t>
        <a:bodyPr/>
        <a:lstStyle/>
        <a:p>
          <a:endParaRPr lang="pl-PL"/>
        </a:p>
      </dgm:t>
    </dgm:pt>
    <dgm:pt modelId="{30F6FC98-4B75-48A3-90CC-FDE6ED74D565}" type="pres">
      <dgm:prSet presAssocID="{E788E973-1B86-426A-8FFC-86A93BB8E9C2}" presName="Name0" presStyleCnt="0">
        <dgm:presLayoutVars>
          <dgm:dir/>
          <dgm:animLvl val="lvl"/>
          <dgm:resizeHandles/>
        </dgm:presLayoutVars>
      </dgm:prSet>
      <dgm:spPr/>
      <dgm:t>
        <a:bodyPr/>
        <a:lstStyle/>
        <a:p>
          <a:endParaRPr lang="pl-PL"/>
        </a:p>
      </dgm:t>
    </dgm:pt>
    <dgm:pt modelId="{B2451FE3-35FC-40A4-A067-7D704F72115B}" type="pres">
      <dgm:prSet presAssocID="{A5F5C8C7-A26C-47A0-BC6E-122C40E8ECE2}" presName="linNode" presStyleCnt="0"/>
      <dgm:spPr/>
    </dgm:pt>
    <dgm:pt modelId="{9A12A5AC-E63D-409D-B477-5D5069F04A5A}" type="pres">
      <dgm:prSet presAssocID="{A5F5C8C7-A26C-47A0-BC6E-122C40E8ECE2}" presName="parentShp" presStyleLbl="node1" presStyleIdx="0" presStyleCnt="3" custScaleY="145523" custLinFactNeighborX="-373" custLinFactNeighborY="-6422">
        <dgm:presLayoutVars>
          <dgm:bulletEnabled val="1"/>
        </dgm:presLayoutVars>
      </dgm:prSet>
      <dgm:spPr/>
      <dgm:t>
        <a:bodyPr/>
        <a:lstStyle/>
        <a:p>
          <a:endParaRPr lang="pl-PL"/>
        </a:p>
      </dgm:t>
    </dgm:pt>
    <dgm:pt modelId="{7EBBC6D1-28A4-4734-A57D-992894F7BB6F}" type="pres">
      <dgm:prSet presAssocID="{A5F5C8C7-A26C-47A0-BC6E-122C40E8ECE2}" presName="childShp" presStyleLbl="bgAccFollowNode1" presStyleIdx="0" presStyleCnt="3" custScaleX="104309" custScaleY="243216" custLinFactNeighborX="3094" custLinFactNeighborY="478">
        <dgm:presLayoutVars>
          <dgm:bulletEnabled val="1"/>
        </dgm:presLayoutVars>
      </dgm:prSet>
      <dgm:spPr>
        <a:prstGeom prst="rightArrow">
          <a:avLst>
            <a:gd name="adj1" fmla="val 75000"/>
            <a:gd name="adj2" fmla="val 50000"/>
          </a:avLst>
        </a:prstGeom>
      </dgm:spPr>
      <dgm:t>
        <a:bodyPr/>
        <a:lstStyle/>
        <a:p>
          <a:endParaRPr lang="pl-PL"/>
        </a:p>
      </dgm:t>
    </dgm:pt>
    <dgm:pt modelId="{F57310B8-9DE3-4C62-B420-AE352FDBC874}" type="pres">
      <dgm:prSet presAssocID="{4BDCA30F-2495-478E-893F-A0F0B22835BA}" presName="spacing" presStyleCnt="0"/>
      <dgm:spPr/>
    </dgm:pt>
    <dgm:pt modelId="{C034E10B-DA90-4B37-B251-AAA137EC3595}" type="pres">
      <dgm:prSet presAssocID="{20A65F8F-71EE-419A-8942-358E08891A5D}" presName="linNode" presStyleCnt="0"/>
      <dgm:spPr/>
    </dgm:pt>
    <dgm:pt modelId="{B500BC2F-03F3-4154-9C7D-5317BBC9F303}" type="pres">
      <dgm:prSet presAssocID="{20A65F8F-71EE-419A-8942-358E08891A5D}" presName="parentShp" presStyleLbl="node1" presStyleIdx="1" presStyleCnt="3" custScaleY="217721" custLinFactNeighborX="-81" custLinFactNeighborY="2978">
        <dgm:presLayoutVars>
          <dgm:bulletEnabled val="1"/>
        </dgm:presLayoutVars>
      </dgm:prSet>
      <dgm:spPr/>
      <dgm:t>
        <a:bodyPr/>
        <a:lstStyle/>
        <a:p>
          <a:endParaRPr lang="pl-PL"/>
        </a:p>
      </dgm:t>
    </dgm:pt>
    <dgm:pt modelId="{B33E5E7E-14FA-48D8-A36F-3696B4F165B1}" type="pres">
      <dgm:prSet presAssocID="{20A65F8F-71EE-419A-8942-358E08891A5D}" presName="childShp" presStyleLbl="bgAccFollowNode1" presStyleIdx="1" presStyleCnt="3" custScaleY="237927" custLinFactNeighborX="2321" custLinFactNeighborY="3861">
        <dgm:presLayoutVars>
          <dgm:bulletEnabled val="1"/>
        </dgm:presLayoutVars>
      </dgm:prSet>
      <dgm:spPr/>
      <dgm:t>
        <a:bodyPr/>
        <a:lstStyle/>
        <a:p>
          <a:endParaRPr lang="pl-PL"/>
        </a:p>
      </dgm:t>
    </dgm:pt>
    <dgm:pt modelId="{CD043881-E658-46DC-99AA-1B0B87486B8B}" type="pres">
      <dgm:prSet presAssocID="{60E8E136-41F8-4919-865C-C216558181D2}" presName="spacing" presStyleCnt="0"/>
      <dgm:spPr/>
    </dgm:pt>
    <dgm:pt modelId="{524A079D-F03F-49C0-8B38-2FD363BEB18D}" type="pres">
      <dgm:prSet presAssocID="{C970D2D7-FA65-472A-B955-2FA0014A4C9E}" presName="linNode" presStyleCnt="0"/>
      <dgm:spPr/>
    </dgm:pt>
    <dgm:pt modelId="{3077A2F7-AA66-459D-BC47-A00106AB3C64}" type="pres">
      <dgm:prSet presAssocID="{C970D2D7-FA65-472A-B955-2FA0014A4C9E}" presName="parentShp" presStyleLbl="node1" presStyleIdx="2" presStyleCnt="3" custScaleY="177767" custLinFactNeighborX="-511" custLinFactNeighborY="-936">
        <dgm:presLayoutVars>
          <dgm:bulletEnabled val="1"/>
        </dgm:presLayoutVars>
      </dgm:prSet>
      <dgm:spPr/>
      <dgm:t>
        <a:bodyPr/>
        <a:lstStyle/>
        <a:p>
          <a:endParaRPr lang="pl-PL"/>
        </a:p>
      </dgm:t>
    </dgm:pt>
    <dgm:pt modelId="{41436D0E-9FE8-48DA-BB4F-DF94A707BB99}" type="pres">
      <dgm:prSet presAssocID="{C970D2D7-FA65-472A-B955-2FA0014A4C9E}" presName="childShp" presStyleLbl="bgAccFollowNode1" presStyleIdx="2" presStyleCnt="3" custScaleY="257306" custLinFactNeighborX="805" custLinFactNeighborY="10">
        <dgm:presLayoutVars>
          <dgm:bulletEnabled val="1"/>
        </dgm:presLayoutVars>
      </dgm:prSet>
      <dgm:spPr/>
      <dgm:t>
        <a:bodyPr/>
        <a:lstStyle/>
        <a:p>
          <a:endParaRPr lang="pl-PL"/>
        </a:p>
      </dgm:t>
    </dgm:pt>
  </dgm:ptLst>
  <dgm:cxnLst>
    <dgm:cxn modelId="{01712D22-53A5-4804-8F19-5B15413C4CF4}" type="presOf" srcId="{C0993214-E53F-4409-A043-F0D2CC0F1C03}" destId="{B33E5E7E-14FA-48D8-A36F-3696B4F165B1}" srcOrd="0" destOrd="1" presId="urn:microsoft.com/office/officeart/2005/8/layout/vList6"/>
    <dgm:cxn modelId="{4FB87937-2573-45AC-B4CD-25D2D06CD33C}" srcId="{E788E973-1B86-426A-8FFC-86A93BB8E9C2}" destId="{20A65F8F-71EE-419A-8942-358E08891A5D}" srcOrd="1" destOrd="0" parTransId="{22588009-8F6B-4A18-8AD5-A88B8490946D}" sibTransId="{60E8E136-41F8-4919-865C-C216558181D2}"/>
    <dgm:cxn modelId="{8F2E4499-1308-46C8-8625-4366FF27814D}" srcId="{20A65F8F-71EE-419A-8942-358E08891A5D}" destId="{C0993214-E53F-4409-A043-F0D2CC0F1C03}" srcOrd="1" destOrd="0" parTransId="{710B344E-827C-48FC-8E79-99CA851BCCB0}" sibTransId="{8757B1EE-E78E-41A7-99BF-A29754F5E13D}"/>
    <dgm:cxn modelId="{276645AF-FD27-4A68-88AC-17775BBCE003}" type="presOf" srcId="{E788E973-1B86-426A-8FFC-86A93BB8E9C2}" destId="{30F6FC98-4B75-48A3-90CC-FDE6ED74D565}" srcOrd="0" destOrd="0" presId="urn:microsoft.com/office/officeart/2005/8/layout/vList6"/>
    <dgm:cxn modelId="{28677818-4D63-4F78-B145-8C8FF289B968}" srcId="{20A65F8F-71EE-419A-8942-358E08891A5D}" destId="{55513A06-E489-4559-9A14-69ADB45CD7D8}" srcOrd="0" destOrd="0" parTransId="{2FC273FB-5744-4CB5-AA0F-0028AB29333C}" sibTransId="{4E3804FD-2E79-4914-993D-F45C02D3596F}"/>
    <dgm:cxn modelId="{B53D5CBE-4D1E-4260-975D-35AD38E41D3A}" type="presOf" srcId="{0D9D3F38-4CC0-4890-833E-D4167CF9676A}" destId="{B33E5E7E-14FA-48D8-A36F-3696B4F165B1}" srcOrd="0" destOrd="2" presId="urn:microsoft.com/office/officeart/2005/8/layout/vList6"/>
    <dgm:cxn modelId="{5AF15A9D-B05F-4066-B0E0-271C802661AE}" srcId="{E788E973-1B86-426A-8FFC-86A93BB8E9C2}" destId="{A5F5C8C7-A26C-47A0-BC6E-122C40E8ECE2}" srcOrd="0" destOrd="0" parTransId="{FBB2D72D-C66D-431E-860B-41BEB5CDE441}" sibTransId="{4BDCA30F-2495-478E-893F-A0F0B22835BA}"/>
    <dgm:cxn modelId="{86E64700-03D2-4C15-96C6-2FA01C90D905}" type="presOf" srcId="{C970D2D7-FA65-472A-B955-2FA0014A4C9E}" destId="{3077A2F7-AA66-459D-BC47-A00106AB3C64}" srcOrd="0" destOrd="0" presId="urn:microsoft.com/office/officeart/2005/8/layout/vList6"/>
    <dgm:cxn modelId="{70D4CFA9-9319-4FF9-9A6C-BDEF0E1E7537}" type="presOf" srcId="{66480A88-01BE-41B5-B59D-AA203389177E}" destId="{7EBBC6D1-28A4-4734-A57D-992894F7BB6F}" srcOrd="0" destOrd="0" presId="urn:microsoft.com/office/officeart/2005/8/layout/vList6"/>
    <dgm:cxn modelId="{A39B39D0-F9AE-479D-B7B9-B554EFCF3852}" srcId="{A5F5C8C7-A26C-47A0-BC6E-122C40E8ECE2}" destId="{66480A88-01BE-41B5-B59D-AA203389177E}" srcOrd="0" destOrd="0" parTransId="{6D8C3473-A3B8-4ACB-A000-D3B98E27571E}" sibTransId="{AE4ED14B-4E3B-4DBF-91F5-53EEB41544BF}"/>
    <dgm:cxn modelId="{65B0DE83-88D1-4B6C-A123-78F5DA6C2691}" srcId="{C970D2D7-FA65-472A-B955-2FA0014A4C9E}" destId="{60C039B0-5A50-410A-B6BE-0B95990CE397}" srcOrd="1" destOrd="0" parTransId="{749552A0-A928-47B8-BF02-DB1F5C65783C}" sibTransId="{5180EF1C-66C4-4146-91BE-FEDFDA0F6294}"/>
    <dgm:cxn modelId="{0456873A-E6B3-42BC-977E-8C1B45288164}" type="presOf" srcId="{10F96D67-B1D0-4D05-81F0-25946B13CED8}" destId="{41436D0E-9FE8-48DA-BB4F-DF94A707BB99}" srcOrd="0" destOrd="0" presId="urn:microsoft.com/office/officeart/2005/8/layout/vList6"/>
    <dgm:cxn modelId="{E89640C6-F8FC-4669-BA9C-BA3A7F60142E}" srcId="{E788E973-1B86-426A-8FFC-86A93BB8E9C2}" destId="{C970D2D7-FA65-472A-B955-2FA0014A4C9E}" srcOrd="2" destOrd="0" parTransId="{0E592D0A-3C41-41B9-9E93-38F2DB45DACF}" sibTransId="{E8930759-5247-427B-B94F-FB259CFEAB34}"/>
    <dgm:cxn modelId="{1CB0A01F-5A10-4E0B-BBDC-2AC630899054}" type="presOf" srcId="{55513A06-E489-4559-9A14-69ADB45CD7D8}" destId="{B33E5E7E-14FA-48D8-A36F-3696B4F165B1}" srcOrd="0" destOrd="0" presId="urn:microsoft.com/office/officeart/2005/8/layout/vList6"/>
    <dgm:cxn modelId="{2E06CFB2-F49D-4BF6-811D-BE2904E67AEC}" type="presOf" srcId="{A5F5C8C7-A26C-47A0-BC6E-122C40E8ECE2}" destId="{9A12A5AC-E63D-409D-B477-5D5069F04A5A}" srcOrd="0" destOrd="0" presId="urn:microsoft.com/office/officeart/2005/8/layout/vList6"/>
    <dgm:cxn modelId="{D8FB5CCA-01CC-412D-9559-6207C9E36928}" type="presOf" srcId="{B867EF9D-3B88-415C-BB50-15A99C18A590}" destId="{7EBBC6D1-28A4-4734-A57D-992894F7BB6F}" srcOrd="0" destOrd="1" presId="urn:microsoft.com/office/officeart/2005/8/layout/vList6"/>
    <dgm:cxn modelId="{47109F4A-AF11-4A4D-B7ED-C9060568ED95}" type="presOf" srcId="{60C039B0-5A50-410A-B6BE-0B95990CE397}" destId="{41436D0E-9FE8-48DA-BB4F-DF94A707BB99}" srcOrd="0" destOrd="1" presId="urn:microsoft.com/office/officeart/2005/8/layout/vList6"/>
    <dgm:cxn modelId="{2B588AFF-57B8-47BC-A5C8-C290CFC05EB6}" type="presOf" srcId="{20A65F8F-71EE-419A-8942-358E08891A5D}" destId="{B500BC2F-03F3-4154-9C7D-5317BBC9F303}" srcOrd="0" destOrd="0" presId="urn:microsoft.com/office/officeart/2005/8/layout/vList6"/>
    <dgm:cxn modelId="{6B639163-4258-4AF9-94F2-4816D6A7396A}" srcId="{A5F5C8C7-A26C-47A0-BC6E-122C40E8ECE2}" destId="{B867EF9D-3B88-415C-BB50-15A99C18A590}" srcOrd="1" destOrd="0" parTransId="{F4B3F206-D799-4C12-9346-3868C298E600}" sibTransId="{FB7B8CD9-7385-4136-802C-6D091A3B594C}"/>
    <dgm:cxn modelId="{A701FCF3-4744-4C87-BC59-278FF9E70235}" srcId="{20A65F8F-71EE-419A-8942-358E08891A5D}" destId="{0D9D3F38-4CC0-4890-833E-D4167CF9676A}" srcOrd="2" destOrd="0" parTransId="{2556CF2B-649A-42B7-BAF7-70DB1502EC33}" sibTransId="{53AA4DF7-47DB-478B-8027-80709FB1FC1E}"/>
    <dgm:cxn modelId="{ABBDE0C6-B333-445B-9E2E-F18D9698673C}" srcId="{C970D2D7-FA65-472A-B955-2FA0014A4C9E}" destId="{10F96D67-B1D0-4D05-81F0-25946B13CED8}" srcOrd="0" destOrd="0" parTransId="{27A97C4D-297E-4FED-82A8-D77ADCC024B1}" sibTransId="{D364A282-F955-4E57-B0F4-87AA723F98F4}"/>
    <dgm:cxn modelId="{6D26BEB2-3941-4FD3-B36C-F3C2AAA90794}" type="presParOf" srcId="{30F6FC98-4B75-48A3-90CC-FDE6ED74D565}" destId="{B2451FE3-35FC-40A4-A067-7D704F72115B}" srcOrd="0" destOrd="0" presId="urn:microsoft.com/office/officeart/2005/8/layout/vList6"/>
    <dgm:cxn modelId="{6E0FFDBF-77F7-4501-AA76-9DB2F2CF3E4B}" type="presParOf" srcId="{B2451FE3-35FC-40A4-A067-7D704F72115B}" destId="{9A12A5AC-E63D-409D-B477-5D5069F04A5A}" srcOrd="0" destOrd="0" presId="urn:microsoft.com/office/officeart/2005/8/layout/vList6"/>
    <dgm:cxn modelId="{F4796700-53DA-4243-8015-A1C429306256}" type="presParOf" srcId="{B2451FE3-35FC-40A4-A067-7D704F72115B}" destId="{7EBBC6D1-28A4-4734-A57D-992894F7BB6F}" srcOrd="1" destOrd="0" presId="urn:microsoft.com/office/officeart/2005/8/layout/vList6"/>
    <dgm:cxn modelId="{CD98915C-BFB9-4F30-A22B-9AC36EB7192A}" type="presParOf" srcId="{30F6FC98-4B75-48A3-90CC-FDE6ED74D565}" destId="{F57310B8-9DE3-4C62-B420-AE352FDBC874}" srcOrd="1" destOrd="0" presId="urn:microsoft.com/office/officeart/2005/8/layout/vList6"/>
    <dgm:cxn modelId="{979E071B-E0F9-42FC-9913-5CA17B6FBD86}" type="presParOf" srcId="{30F6FC98-4B75-48A3-90CC-FDE6ED74D565}" destId="{C034E10B-DA90-4B37-B251-AAA137EC3595}" srcOrd="2" destOrd="0" presId="urn:microsoft.com/office/officeart/2005/8/layout/vList6"/>
    <dgm:cxn modelId="{8874B87C-EAB7-4254-AB6C-A3C312614763}" type="presParOf" srcId="{C034E10B-DA90-4B37-B251-AAA137EC3595}" destId="{B500BC2F-03F3-4154-9C7D-5317BBC9F303}" srcOrd="0" destOrd="0" presId="urn:microsoft.com/office/officeart/2005/8/layout/vList6"/>
    <dgm:cxn modelId="{DF79421C-1341-4907-9D46-E3D3C7828D0F}" type="presParOf" srcId="{C034E10B-DA90-4B37-B251-AAA137EC3595}" destId="{B33E5E7E-14FA-48D8-A36F-3696B4F165B1}" srcOrd="1" destOrd="0" presId="urn:microsoft.com/office/officeart/2005/8/layout/vList6"/>
    <dgm:cxn modelId="{302A0FD5-865B-4AE6-BE82-5E7C4F6C4D23}" type="presParOf" srcId="{30F6FC98-4B75-48A3-90CC-FDE6ED74D565}" destId="{CD043881-E658-46DC-99AA-1B0B87486B8B}" srcOrd="3" destOrd="0" presId="urn:microsoft.com/office/officeart/2005/8/layout/vList6"/>
    <dgm:cxn modelId="{88D56499-09AE-4B29-966D-BD6F3F54F176}" type="presParOf" srcId="{30F6FC98-4B75-48A3-90CC-FDE6ED74D565}" destId="{524A079D-F03F-49C0-8B38-2FD363BEB18D}" srcOrd="4" destOrd="0" presId="urn:microsoft.com/office/officeart/2005/8/layout/vList6"/>
    <dgm:cxn modelId="{2D8028ED-870C-4D96-8E78-1F4D775520FF}" type="presParOf" srcId="{524A079D-F03F-49C0-8B38-2FD363BEB18D}" destId="{3077A2F7-AA66-459D-BC47-A00106AB3C64}" srcOrd="0" destOrd="0" presId="urn:microsoft.com/office/officeart/2005/8/layout/vList6"/>
    <dgm:cxn modelId="{34B76012-C2F7-4669-BE1F-4212370741AE}" type="presParOf" srcId="{524A079D-F03F-49C0-8B38-2FD363BEB18D}" destId="{41436D0E-9FE8-48DA-BB4F-DF94A707BB9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88E973-1B86-426A-8FFC-86A93BB8E9C2}"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pl-PL"/>
        </a:p>
      </dgm:t>
    </dgm:pt>
    <dgm:pt modelId="{A5F5C8C7-A26C-47A0-BC6E-122C40E8ECE2}">
      <dgm:prSet phldrT="[Tekst]" custT="1">
        <dgm:style>
          <a:lnRef idx="2">
            <a:schemeClr val="accent5"/>
          </a:lnRef>
          <a:fillRef idx="1">
            <a:schemeClr val="lt1"/>
          </a:fillRef>
          <a:effectRef idx="0">
            <a:schemeClr val="accent5"/>
          </a:effectRef>
          <a:fontRef idx="minor">
            <a:schemeClr val="dk1"/>
          </a:fontRef>
        </dgm:style>
      </dgm:prSet>
      <dgm:spPr>
        <a:xfrm>
          <a:off x="6011" y="393796"/>
          <a:ext cx="3410534" cy="1251511"/>
        </a:xfrm>
        <a:prstGeom prst="roundRect">
          <a:avLst/>
        </a:prstGeom>
        <a:solidFill>
          <a:sysClr val="window" lastClr="FFFFFF"/>
        </a:solidFill>
        <a:ln w="55000" cap="flat" cmpd="thickThin" algn="ctr">
          <a:solidFill>
            <a:srgbClr val="4BACC6"/>
          </a:solidFill>
          <a:prstDash val="solid"/>
        </a:ln>
        <a:effectLst/>
      </dgm:spPr>
      <dgm:t>
        <a:bodyPr/>
        <a:lstStyle/>
        <a:p>
          <a:r>
            <a:rPr lang="pl-PL" sz="1800" b="1" dirty="0">
              <a:solidFill>
                <a:sysClr val="windowText" lastClr="000000"/>
              </a:solidFill>
              <a:latin typeface="Garamond" panose="02020404030301010803" pitchFamily="18" charset="0"/>
              <a:ea typeface="+mn-ea"/>
              <a:cs typeface="+mn-cs"/>
            </a:rPr>
            <a:t>Liczba utworzonych w programie miejsc świadczenia usług asystenckich i opiekuńczych istniejących po zakończeniu projektu</a:t>
          </a:r>
        </a:p>
      </dgm:t>
    </dgm:pt>
    <dgm:pt modelId="{FBB2D72D-C66D-431E-860B-41BEB5CDE441}" type="parTrans" cxnId="{5AF15A9D-B05F-4066-B0E0-271C802661AE}">
      <dgm:prSet/>
      <dgm:spPr/>
      <dgm:t>
        <a:bodyPr/>
        <a:lstStyle/>
        <a:p>
          <a:endParaRPr lang="pl-PL"/>
        </a:p>
      </dgm:t>
    </dgm:pt>
    <dgm:pt modelId="{4BDCA30F-2495-478E-893F-A0F0B22835BA}" type="sibTrans" cxnId="{5AF15A9D-B05F-4066-B0E0-271C802661AE}">
      <dgm:prSet/>
      <dgm:spPr/>
      <dgm:t>
        <a:bodyPr/>
        <a:lstStyle/>
        <a:p>
          <a:endParaRPr lang="pl-PL"/>
        </a:p>
      </dgm:t>
    </dgm:pt>
    <dgm:pt modelId="{C970D2D7-FA65-472A-B955-2FA0014A4C9E}">
      <dgm:prSet custT="1">
        <dgm:style>
          <a:lnRef idx="2">
            <a:schemeClr val="accent5"/>
          </a:lnRef>
          <a:fillRef idx="1">
            <a:schemeClr val="lt1"/>
          </a:fillRef>
          <a:effectRef idx="0">
            <a:schemeClr val="accent5"/>
          </a:effectRef>
          <a:fontRef idx="minor">
            <a:schemeClr val="dk1"/>
          </a:fontRef>
        </dgm:style>
      </dgm:prSet>
      <dgm:spPr>
        <a:xfrm>
          <a:off x="0" y="3816430"/>
          <a:ext cx="3499385" cy="1146077"/>
        </a:xfrm>
        <a:prstGeom prst="roundRect">
          <a:avLst/>
        </a:prstGeom>
        <a:solidFill>
          <a:sysClr val="window" lastClr="FFFFFF"/>
        </a:solidFill>
        <a:ln w="55000" cap="flat" cmpd="thickThin" algn="ctr">
          <a:solidFill>
            <a:srgbClr val="4BACC6"/>
          </a:solidFill>
          <a:prstDash val="solid"/>
        </a:ln>
        <a:effectLst/>
      </dgm:spPr>
      <dgm:t>
        <a:bodyPr/>
        <a:lstStyle/>
        <a:p>
          <a:r>
            <a:rPr lang="pl-PL" sz="1800" b="1" dirty="0">
              <a:solidFill>
                <a:sysClr val="windowText" lastClr="000000"/>
              </a:solidFill>
              <a:latin typeface="Garamond" panose="02020404030301010803" pitchFamily="18" charset="0"/>
              <a:ea typeface="+mn-ea"/>
              <a:cs typeface="+mn-cs"/>
            </a:rPr>
            <a:t>Liczba utworzonych w programie miejsc świadczenia usług wspierania rodziny i pieczy zastępczej istniejących po zakończeniu projektu</a:t>
          </a:r>
        </a:p>
      </dgm:t>
    </dgm:pt>
    <dgm:pt modelId="{0E592D0A-3C41-41B9-9E93-38F2DB45DACF}" type="parTrans" cxnId="{E89640C6-F8FC-4669-BA9C-BA3A7F60142E}">
      <dgm:prSet/>
      <dgm:spPr/>
      <dgm:t>
        <a:bodyPr/>
        <a:lstStyle/>
        <a:p>
          <a:endParaRPr lang="pl-PL"/>
        </a:p>
      </dgm:t>
    </dgm:pt>
    <dgm:pt modelId="{E8930759-5247-427B-B94F-FB259CFEAB34}" type="sibTrans" cxnId="{E89640C6-F8FC-4669-BA9C-BA3A7F60142E}">
      <dgm:prSet/>
      <dgm:spPr/>
      <dgm:t>
        <a:bodyPr/>
        <a:lstStyle/>
        <a:p>
          <a:endParaRPr lang="pl-PL"/>
        </a:p>
      </dgm:t>
    </dgm:pt>
    <dgm:pt modelId="{66480A88-01BE-41B5-B59D-AA203389177E}">
      <dgm:prSet custT="1"/>
      <dgm:spPr>
        <a:xfrm>
          <a:off x="3412223" y="278525"/>
          <a:ext cx="5336240" cy="1561291"/>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dirty="0">
              <a:solidFill>
                <a:sysClr val="windowText" lastClr="000000">
                  <a:hueOff val="0"/>
                  <a:satOff val="0"/>
                  <a:lumOff val="0"/>
                  <a:alphaOff val="0"/>
                </a:sysClr>
              </a:solidFill>
              <a:latin typeface="Garamond" panose="02020404030301010803" pitchFamily="18" charset="0"/>
              <a:ea typeface="+mn-ea"/>
              <a:cs typeface="+mn-cs"/>
            </a:rPr>
            <a:t>Wskaźnik mierzy liczbę nowych miejsc świadczenia usług asystenckich i opiekuńczych w społeczności lokalnej, utworzonych dzięki wsparciu EFS.</a:t>
          </a:r>
        </a:p>
      </dgm:t>
    </dgm:pt>
    <dgm:pt modelId="{6D8C3473-A3B8-4ACB-A000-D3B98E27571E}" type="parTrans" cxnId="{A39B39D0-F9AE-479D-B7B9-B554EFCF3852}">
      <dgm:prSet/>
      <dgm:spPr/>
      <dgm:t>
        <a:bodyPr/>
        <a:lstStyle/>
        <a:p>
          <a:endParaRPr lang="pl-PL"/>
        </a:p>
      </dgm:t>
    </dgm:pt>
    <dgm:pt modelId="{AE4ED14B-4E3B-4DBF-91F5-53EEB41544BF}" type="sibTrans" cxnId="{A39B39D0-F9AE-479D-B7B9-B554EFCF3852}">
      <dgm:prSet/>
      <dgm:spPr/>
      <dgm:t>
        <a:bodyPr/>
        <a:lstStyle/>
        <a:p>
          <a:endParaRPr lang="pl-PL"/>
        </a:p>
      </dgm:t>
    </dgm:pt>
    <dgm:pt modelId="{20A65F8F-71EE-419A-8942-358E08891A5D}">
      <dgm:prSet custT="1">
        <dgm:style>
          <a:lnRef idx="2">
            <a:schemeClr val="accent5"/>
          </a:lnRef>
          <a:fillRef idx="1">
            <a:schemeClr val="lt1"/>
          </a:fillRef>
          <a:effectRef idx="0">
            <a:schemeClr val="accent5"/>
          </a:effectRef>
          <a:fontRef idx="minor">
            <a:schemeClr val="dk1"/>
          </a:fontRef>
        </dgm:style>
      </dgm:prSet>
      <dgm:spPr>
        <a:xfrm>
          <a:off x="0" y="2070340"/>
          <a:ext cx="3499385" cy="1220424"/>
        </a:xfrm>
        <a:prstGeom prst="roundRect">
          <a:avLst/>
        </a:prstGeom>
        <a:solidFill>
          <a:sysClr val="window" lastClr="FFFFFF"/>
        </a:solidFill>
        <a:ln w="55000" cap="flat" cmpd="thickThin" algn="ctr">
          <a:solidFill>
            <a:srgbClr val="4BACC6"/>
          </a:solidFill>
          <a:prstDash val="solid"/>
        </a:ln>
        <a:effectLst/>
      </dgm:spPr>
      <dgm:t>
        <a:bodyPr/>
        <a:lstStyle/>
        <a:p>
          <a:r>
            <a:rPr lang="pl-PL" sz="1800" b="1" dirty="0">
              <a:solidFill>
                <a:sysClr val="windowText" lastClr="000000"/>
              </a:solidFill>
              <a:latin typeface="Garamond" panose="02020404030301010803" pitchFamily="18" charset="0"/>
              <a:ea typeface="+mn-ea"/>
              <a:cs typeface="+mn-cs"/>
            </a:rPr>
            <a:t>Liczba utworzonych w programie miejsc świadczenia usług w mieszkaniach wspomaganych i chronionych istniejących po zakończeniu projektu </a:t>
          </a:r>
        </a:p>
      </dgm:t>
    </dgm:pt>
    <dgm:pt modelId="{22588009-8F6B-4A18-8AD5-A88B8490946D}" type="parTrans" cxnId="{4FB87937-2573-45AC-B4CD-25D2D06CD33C}">
      <dgm:prSet/>
      <dgm:spPr/>
      <dgm:t>
        <a:bodyPr/>
        <a:lstStyle/>
        <a:p>
          <a:endParaRPr lang="pl-PL"/>
        </a:p>
      </dgm:t>
    </dgm:pt>
    <dgm:pt modelId="{60E8E136-41F8-4919-865C-C216558181D2}" type="sibTrans" cxnId="{4FB87937-2573-45AC-B4CD-25D2D06CD33C}">
      <dgm:prSet/>
      <dgm:spPr/>
      <dgm:t>
        <a:bodyPr/>
        <a:lstStyle/>
        <a:p>
          <a:endParaRPr lang="pl-PL"/>
        </a:p>
      </dgm:t>
    </dgm:pt>
    <dgm:pt modelId="{55513A06-E489-4559-9A14-69ADB45CD7D8}">
      <dgm:prSet custT="1"/>
      <dgm:spPr>
        <a:xfrm>
          <a:off x="3499385" y="1827534"/>
          <a:ext cx="5249078" cy="1762883"/>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dirty="0">
              <a:solidFill>
                <a:sysClr val="windowText" lastClr="000000">
                  <a:hueOff val="0"/>
                  <a:satOff val="0"/>
                  <a:lumOff val="0"/>
                  <a:alphaOff val="0"/>
                </a:sysClr>
              </a:solidFill>
              <a:latin typeface="Garamond" panose="02020404030301010803" pitchFamily="18" charset="0"/>
              <a:ea typeface="+mn-ea"/>
              <a:cs typeface="+mn-cs"/>
            </a:rPr>
            <a:t>Wskaźnik mierzy liczbę miejsc utworzonych w nowych lub istniejących mieszkaniach chronionych lub wspomaganych. </a:t>
          </a:r>
        </a:p>
      </dgm:t>
    </dgm:pt>
    <dgm:pt modelId="{2FC273FB-5744-4CB5-AA0F-0028AB29333C}" type="parTrans" cxnId="{28677818-4D63-4F78-B145-8C8FF289B968}">
      <dgm:prSet/>
      <dgm:spPr/>
      <dgm:t>
        <a:bodyPr/>
        <a:lstStyle/>
        <a:p>
          <a:endParaRPr lang="pl-PL"/>
        </a:p>
      </dgm:t>
    </dgm:pt>
    <dgm:pt modelId="{4E3804FD-2E79-4914-993D-F45C02D3596F}" type="sibTrans" cxnId="{28677818-4D63-4F78-B145-8C8FF289B968}">
      <dgm:prSet/>
      <dgm:spPr/>
      <dgm:t>
        <a:bodyPr/>
        <a:lstStyle/>
        <a:p>
          <a:endParaRPr lang="pl-PL"/>
        </a:p>
      </dgm:t>
    </dgm:pt>
    <dgm:pt modelId="{10F96D67-B1D0-4D05-81F0-25946B13CED8}">
      <dgm:prSet phldrT="[Tekst]" custT="1"/>
      <dgm:spPr>
        <a:xfrm>
          <a:off x="3499385" y="3689384"/>
          <a:ext cx="5249078" cy="1489806"/>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pPr algn="l"/>
          <a:r>
            <a:rPr lang="pl-PL" sz="1400" dirty="0">
              <a:solidFill>
                <a:sysClr val="windowText" lastClr="000000">
                  <a:hueOff val="0"/>
                  <a:satOff val="0"/>
                  <a:lumOff val="0"/>
                  <a:alphaOff val="0"/>
                </a:sysClr>
              </a:solidFill>
              <a:latin typeface="Garamond" panose="02020404030301010803" pitchFamily="18" charset="0"/>
              <a:ea typeface="+mn-ea"/>
              <a:cs typeface="+mn-cs"/>
            </a:rPr>
            <a:t>Wskaźnik mierzy liczbę nowoutworzonych miejsc świadczenia usług wsparcia rodziny i pieczy zastępczej</a:t>
          </a:r>
          <a:endParaRPr lang="pl-PL" sz="1400" b="1" dirty="0">
            <a:solidFill>
              <a:sysClr val="windowText" lastClr="000000">
                <a:hueOff val="0"/>
                <a:satOff val="0"/>
                <a:lumOff val="0"/>
                <a:alphaOff val="0"/>
              </a:sysClr>
            </a:solidFill>
            <a:latin typeface="Garamond" panose="02020404030301010803" pitchFamily="18" charset="0"/>
            <a:ea typeface="+mn-ea"/>
            <a:cs typeface="+mn-cs"/>
          </a:endParaRPr>
        </a:p>
      </dgm:t>
    </dgm:pt>
    <dgm:pt modelId="{27A97C4D-297E-4FED-82A8-D77ADCC024B1}" type="parTrans" cxnId="{ABBDE0C6-B333-445B-9E2E-F18D9698673C}">
      <dgm:prSet/>
      <dgm:spPr/>
      <dgm:t>
        <a:bodyPr/>
        <a:lstStyle/>
        <a:p>
          <a:endParaRPr lang="pl-PL"/>
        </a:p>
      </dgm:t>
    </dgm:pt>
    <dgm:pt modelId="{D364A282-F955-4E57-B0F4-87AA723F98F4}" type="sibTrans" cxnId="{ABBDE0C6-B333-445B-9E2E-F18D9698673C}">
      <dgm:prSet/>
      <dgm:spPr/>
      <dgm:t>
        <a:bodyPr/>
        <a:lstStyle/>
        <a:p>
          <a:endParaRPr lang="pl-PL"/>
        </a:p>
      </dgm:t>
    </dgm:pt>
    <dgm:pt modelId="{BB0F65DE-63FC-40D4-B144-0539BA883A02}">
      <dgm:prSet custT="1"/>
      <dgm:spPr>
        <a:xfrm>
          <a:off x="3412223" y="278525"/>
          <a:ext cx="5336240" cy="1561291"/>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b="1"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 </a:t>
          </a:r>
        </a:p>
      </dgm:t>
    </dgm:pt>
    <dgm:pt modelId="{3D707C0B-1AF6-4C11-A02F-396A73F6DC8E}" type="parTrans" cxnId="{236DD781-012A-47AF-A137-6D82AFBA440D}">
      <dgm:prSet/>
      <dgm:spPr/>
      <dgm:t>
        <a:bodyPr/>
        <a:lstStyle/>
        <a:p>
          <a:endParaRPr lang="pl-PL"/>
        </a:p>
      </dgm:t>
    </dgm:pt>
    <dgm:pt modelId="{A478807D-81D2-475A-ADFA-31D762F8DDDE}" type="sibTrans" cxnId="{236DD781-012A-47AF-A137-6D82AFBA440D}">
      <dgm:prSet/>
      <dgm:spPr/>
      <dgm:t>
        <a:bodyPr/>
        <a:lstStyle/>
        <a:p>
          <a:endParaRPr lang="pl-PL"/>
        </a:p>
      </dgm:t>
    </dgm:pt>
    <dgm:pt modelId="{6EF1F794-0978-49C9-A511-A5AD56E01D73}">
      <dgm:prSet custT="1"/>
      <dgm:spPr>
        <a:xfrm>
          <a:off x="3499385" y="1827534"/>
          <a:ext cx="5249078" cy="1762883"/>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b="1"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 </a:t>
          </a:r>
        </a:p>
      </dgm:t>
    </dgm:pt>
    <dgm:pt modelId="{C7D5FF1A-4639-45E4-AE6E-AEEF1E1BB87F}" type="parTrans" cxnId="{7303A2A5-7B4D-46B2-89E6-1D0779EA516C}">
      <dgm:prSet/>
      <dgm:spPr/>
      <dgm:t>
        <a:bodyPr/>
        <a:lstStyle/>
        <a:p>
          <a:endParaRPr lang="pl-PL"/>
        </a:p>
      </dgm:t>
    </dgm:pt>
    <dgm:pt modelId="{0C8925CF-DC8C-46BC-A41A-8EF188930301}" type="sibTrans" cxnId="{7303A2A5-7B4D-46B2-89E6-1D0779EA516C}">
      <dgm:prSet/>
      <dgm:spPr/>
      <dgm:t>
        <a:bodyPr/>
        <a:lstStyle/>
        <a:p>
          <a:endParaRPr lang="pl-PL"/>
        </a:p>
      </dgm:t>
    </dgm:pt>
    <dgm:pt modelId="{48B833E8-1CD5-484E-8FE5-D4C619192274}">
      <dgm:prSet phldrT="[Tekst]" custT="1"/>
      <dgm:spPr>
        <a:xfrm>
          <a:off x="3499385" y="3689384"/>
          <a:ext cx="5249078" cy="1489806"/>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pPr algn="l"/>
          <a:r>
            <a:rPr lang="pl-PL" sz="1400" b="1"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 </a:t>
          </a:r>
          <a:endParaRPr lang="pl-PL" sz="1400" b="1" dirty="0">
            <a:solidFill>
              <a:sysClr val="windowText" lastClr="000000">
                <a:hueOff val="0"/>
                <a:satOff val="0"/>
                <a:lumOff val="0"/>
                <a:alphaOff val="0"/>
              </a:sysClr>
            </a:solidFill>
            <a:latin typeface="Garamond" panose="02020404030301010803" pitchFamily="18" charset="0"/>
            <a:ea typeface="+mn-ea"/>
            <a:cs typeface="+mn-cs"/>
          </a:endParaRPr>
        </a:p>
      </dgm:t>
    </dgm:pt>
    <dgm:pt modelId="{76E57D0E-D70E-43FA-BDE9-F62896E6BC4C}" type="parTrans" cxnId="{0122DBFB-0AF8-4316-A68F-EED277B0FC6C}">
      <dgm:prSet/>
      <dgm:spPr/>
      <dgm:t>
        <a:bodyPr/>
        <a:lstStyle/>
        <a:p>
          <a:endParaRPr lang="pl-PL"/>
        </a:p>
      </dgm:t>
    </dgm:pt>
    <dgm:pt modelId="{FCC4D39C-3608-42B7-AF68-3D099F9D7098}" type="sibTrans" cxnId="{0122DBFB-0AF8-4316-A68F-EED277B0FC6C}">
      <dgm:prSet/>
      <dgm:spPr/>
      <dgm:t>
        <a:bodyPr/>
        <a:lstStyle/>
        <a:p>
          <a:endParaRPr lang="pl-PL"/>
        </a:p>
      </dgm:t>
    </dgm:pt>
    <dgm:pt modelId="{30F6FC98-4B75-48A3-90CC-FDE6ED74D565}" type="pres">
      <dgm:prSet presAssocID="{E788E973-1B86-426A-8FFC-86A93BB8E9C2}" presName="Name0" presStyleCnt="0">
        <dgm:presLayoutVars>
          <dgm:dir/>
          <dgm:animLvl val="lvl"/>
          <dgm:resizeHandles/>
        </dgm:presLayoutVars>
      </dgm:prSet>
      <dgm:spPr/>
      <dgm:t>
        <a:bodyPr/>
        <a:lstStyle/>
        <a:p>
          <a:endParaRPr lang="pl-PL"/>
        </a:p>
      </dgm:t>
    </dgm:pt>
    <dgm:pt modelId="{B2451FE3-35FC-40A4-A067-7D704F72115B}" type="pres">
      <dgm:prSet presAssocID="{A5F5C8C7-A26C-47A0-BC6E-122C40E8ECE2}" presName="linNode" presStyleCnt="0"/>
      <dgm:spPr/>
    </dgm:pt>
    <dgm:pt modelId="{9A12A5AC-E63D-409D-B477-5D5069F04A5A}" type="pres">
      <dgm:prSet presAssocID="{A5F5C8C7-A26C-47A0-BC6E-122C40E8ECE2}" presName="parentShp" presStyleLbl="node1" presStyleIdx="0" presStyleCnt="3" custScaleY="54066" custLinFactNeighborX="101" custLinFactNeighborY="13038">
        <dgm:presLayoutVars>
          <dgm:bulletEnabled val="1"/>
        </dgm:presLayoutVars>
      </dgm:prSet>
      <dgm:spPr/>
      <dgm:t>
        <a:bodyPr/>
        <a:lstStyle/>
        <a:p>
          <a:endParaRPr lang="pl-PL"/>
        </a:p>
      </dgm:t>
    </dgm:pt>
    <dgm:pt modelId="{7EBBC6D1-28A4-4734-A57D-992894F7BB6F}" type="pres">
      <dgm:prSet presAssocID="{A5F5C8C7-A26C-47A0-BC6E-122C40E8ECE2}" presName="childShp" presStyleLbl="bgAccFollowNode1" presStyleIdx="0" presStyleCnt="3" custScaleX="78923" custScaleY="61931" custLinFactNeighborX="1965" custLinFactNeighborY="14770">
        <dgm:presLayoutVars>
          <dgm:bulletEnabled val="1"/>
        </dgm:presLayoutVars>
      </dgm:prSet>
      <dgm:spPr/>
      <dgm:t>
        <a:bodyPr/>
        <a:lstStyle/>
        <a:p>
          <a:endParaRPr lang="pl-PL"/>
        </a:p>
      </dgm:t>
    </dgm:pt>
    <dgm:pt modelId="{F57310B8-9DE3-4C62-B420-AE352FDBC874}" type="pres">
      <dgm:prSet presAssocID="{4BDCA30F-2495-478E-893F-A0F0B22835BA}" presName="spacing" presStyleCnt="0"/>
      <dgm:spPr/>
    </dgm:pt>
    <dgm:pt modelId="{C034E10B-DA90-4B37-B251-AAA137EC3595}" type="pres">
      <dgm:prSet presAssocID="{20A65F8F-71EE-419A-8942-358E08891A5D}" presName="linNode" presStyleCnt="0"/>
      <dgm:spPr/>
    </dgm:pt>
    <dgm:pt modelId="{B500BC2F-03F3-4154-9C7D-5317BBC9F303}" type="pres">
      <dgm:prSet presAssocID="{20A65F8F-71EE-419A-8942-358E08891A5D}" presName="parentShp" presStyleLbl="node1" presStyleIdx="1" presStyleCnt="3" custScaleY="67368" custLinFactNeighborX="2020" custLinFactNeighborY="2978">
        <dgm:presLayoutVars>
          <dgm:bulletEnabled val="1"/>
        </dgm:presLayoutVars>
      </dgm:prSet>
      <dgm:spPr/>
      <dgm:t>
        <a:bodyPr/>
        <a:lstStyle/>
        <a:p>
          <a:endParaRPr lang="pl-PL"/>
        </a:p>
      </dgm:t>
    </dgm:pt>
    <dgm:pt modelId="{B33E5E7E-14FA-48D8-A36F-3696B4F165B1}" type="pres">
      <dgm:prSet presAssocID="{20A65F8F-71EE-419A-8942-358E08891A5D}" presName="childShp" presStyleLbl="bgAccFollowNode1" presStyleIdx="1" presStyleCnt="3" custScaleX="81263" custScaleY="46273" custLinFactNeighborX="4333" custLinFactNeighborY="4547">
        <dgm:presLayoutVars>
          <dgm:bulletEnabled val="1"/>
        </dgm:presLayoutVars>
      </dgm:prSet>
      <dgm:spPr/>
      <dgm:t>
        <a:bodyPr/>
        <a:lstStyle/>
        <a:p>
          <a:endParaRPr lang="pl-PL"/>
        </a:p>
      </dgm:t>
    </dgm:pt>
    <dgm:pt modelId="{CD043881-E658-46DC-99AA-1B0B87486B8B}" type="pres">
      <dgm:prSet presAssocID="{60E8E136-41F8-4919-865C-C216558181D2}" presName="spacing" presStyleCnt="0"/>
      <dgm:spPr/>
    </dgm:pt>
    <dgm:pt modelId="{524A079D-F03F-49C0-8B38-2FD363BEB18D}" type="pres">
      <dgm:prSet presAssocID="{C970D2D7-FA65-472A-B955-2FA0014A4C9E}" presName="linNode" presStyleCnt="0"/>
      <dgm:spPr/>
    </dgm:pt>
    <dgm:pt modelId="{3077A2F7-AA66-459D-BC47-A00106AB3C64}" type="pres">
      <dgm:prSet presAssocID="{C970D2D7-FA65-472A-B955-2FA0014A4C9E}" presName="parentShp" presStyleLbl="node1" presStyleIdx="2" presStyleCnt="3" custScaleY="63264" custLinFactNeighborY="-2464">
        <dgm:presLayoutVars>
          <dgm:bulletEnabled val="1"/>
        </dgm:presLayoutVars>
      </dgm:prSet>
      <dgm:spPr/>
      <dgm:t>
        <a:bodyPr/>
        <a:lstStyle/>
        <a:p>
          <a:endParaRPr lang="pl-PL"/>
        </a:p>
      </dgm:t>
    </dgm:pt>
    <dgm:pt modelId="{41436D0E-9FE8-48DA-BB4F-DF94A707BB99}" type="pres">
      <dgm:prSet presAssocID="{C970D2D7-FA65-472A-B955-2FA0014A4C9E}" presName="childShp" presStyleLbl="bgAccFollowNode1" presStyleIdx="2" presStyleCnt="3" custScaleX="79349" custScaleY="52485" custLinFactNeighborX="805" custLinFactNeighborY="10">
        <dgm:presLayoutVars>
          <dgm:bulletEnabled val="1"/>
        </dgm:presLayoutVars>
      </dgm:prSet>
      <dgm:spPr/>
      <dgm:t>
        <a:bodyPr/>
        <a:lstStyle/>
        <a:p>
          <a:endParaRPr lang="pl-PL"/>
        </a:p>
      </dgm:t>
    </dgm:pt>
  </dgm:ptLst>
  <dgm:cxnLst>
    <dgm:cxn modelId="{940D6E16-E1B6-42E5-A531-F0714E9E1BFA}" type="presOf" srcId="{E788E973-1B86-426A-8FFC-86A93BB8E9C2}" destId="{30F6FC98-4B75-48A3-90CC-FDE6ED74D565}" srcOrd="0" destOrd="0" presId="urn:microsoft.com/office/officeart/2005/8/layout/vList6"/>
    <dgm:cxn modelId="{4FB87937-2573-45AC-B4CD-25D2D06CD33C}" srcId="{E788E973-1B86-426A-8FFC-86A93BB8E9C2}" destId="{20A65F8F-71EE-419A-8942-358E08891A5D}" srcOrd="1" destOrd="0" parTransId="{22588009-8F6B-4A18-8AD5-A88B8490946D}" sibTransId="{60E8E136-41F8-4919-865C-C216558181D2}"/>
    <dgm:cxn modelId="{FBB527CD-8497-405C-906A-136D5559B034}" type="presOf" srcId="{C970D2D7-FA65-472A-B955-2FA0014A4C9E}" destId="{3077A2F7-AA66-459D-BC47-A00106AB3C64}" srcOrd="0" destOrd="0" presId="urn:microsoft.com/office/officeart/2005/8/layout/vList6"/>
    <dgm:cxn modelId="{28677818-4D63-4F78-B145-8C8FF289B968}" srcId="{20A65F8F-71EE-419A-8942-358E08891A5D}" destId="{55513A06-E489-4559-9A14-69ADB45CD7D8}" srcOrd="0" destOrd="0" parTransId="{2FC273FB-5744-4CB5-AA0F-0028AB29333C}" sibTransId="{4E3804FD-2E79-4914-993D-F45C02D3596F}"/>
    <dgm:cxn modelId="{5AF15A9D-B05F-4066-B0E0-271C802661AE}" srcId="{E788E973-1B86-426A-8FFC-86A93BB8E9C2}" destId="{A5F5C8C7-A26C-47A0-BC6E-122C40E8ECE2}" srcOrd="0" destOrd="0" parTransId="{FBB2D72D-C66D-431E-860B-41BEB5CDE441}" sibTransId="{4BDCA30F-2495-478E-893F-A0F0B22835BA}"/>
    <dgm:cxn modelId="{7303A2A5-7B4D-46B2-89E6-1D0779EA516C}" srcId="{20A65F8F-71EE-419A-8942-358E08891A5D}" destId="{6EF1F794-0978-49C9-A511-A5AD56E01D73}" srcOrd="1" destOrd="0" parTransId="{C7D5FF1A-4639-45E4-AE6E-AEEF1E1BB87F}" sibTransId="{0C8925CF-DC8C-46BC-A41A-8EF188930301}"/>
    <dgm:cxn modelId="{A39B39D0-F9AE-479D-B7B9-B554EFCF3852}" srcId="{A5F5C8C7-A26C-47A0-BC6E-122C40E8ECE2}" destId="{66480A88-01BE-41B5-B59D-AA203389177E}" srcOrd="0" destOrd="0" parTransId="{6D8C3473-A3B8-4ACB-A000-D3B98E27571E}" sibTransId="{AE4ED14B-4E3B-4DBF-91F5-53EEB41544BF}"/>
    <dgm:cxn modelId="{404D5E67-ECC7-4269-936A-25B1C1B63619}" type="presOf" srcId="{48B833E8-1CD5-484E-8FE5-D4C619192274}" destId="{41436D0E-9FE8-48DA-BB4F-DF94A707BB99}" srcOrd="0" destOrd="1" presId="urn:microsoft.com/office/officeart/2005/8/layout/vList6"/>
    <dgm:cxn modelId="{E89640C6-F8FC-4669-BA9C-BA3A7F60142E}" srcId="{E788E973-1B86-426A-8FFC-86A93BB8E9C2}" destId="{C970D2D7-FA65-472A-B955-2FA0014A4C9E}" srcOrd="2" destOrd="0" parTransId="{0E592D0A-3C41-41B9-9E93-38F2DB45DACF}" sibTransId="{E8930759-5247-427B-B94F-FB259CFEAB34}"/>
    <dgm:cxn modelId="{D7FBF33D-743A-40C1-9FE0-BBCFE4E03A11}" type="presOf" srcId="{A5F5C8C7-A26C-47A0-BC6E-122C40E8ECE2}" destId="{9A12A5AC-E63D-409D-B477-5D5069F04A5A}" srcOrd="0" destOrd="0" presId="urn:microsoft.com/office/officeart/2005/8/layout/vList6"/>
    <dgm:cxn modelId="{C452ABBA-5070-4F8E-B9B8-BBC3BD8DDFED}" type="presOf" srcId="{66480A88-01BE-41B5-B59D-AA203389177E}" destId="{7EBBC6D1-28A4-4734-A57D-992894F7BB6F}" srcOrd="0" destOrd="0" presId="urn:microsoft.com/office/officeart/2005/8/layout/vList6"/>
    <dgm:cxn modelId="{1ED62805-82CE-4498-93B9-86B4AAADA96A}" type="presOf" srcId="{55513A06-E489-4559-9A14-69ADB45CD7D8}" destId="{B33E5E7E-14FA-48D8-A36F-3696B4F165B1}" srcOrd="0" destOrd="0" presId="urn:microsoft.com/office/officeart/2005/8/layout/vList6"/>
    <dgm:cxn modelId="{589E11D9-C6DE-4E45-8573-6AC150AD2561}" type="presOf" srcId="{10F96D67-B1D0-4D05-81F0-25946B13CED8}" destId="{41436D0E-9FE8-48DA-BB4F-DF94A707BB99}" srcOrd="0" destOrd="0" presId="urn:microsoft.com/office/officeart/2005/8/layout/vList6"/>
    <dgm:cxn modelId="{236DD781-012A-47AF-A137-6D82AFBA440D}" srcId="{A5F5C8C7-A26C-47A0-BC6E-122C40E8ECE2}" destId="{BB0F65DE-63FC-40D4-B144-0539BA883A02}" srcOrd="1" destOrd="0" parTransId="{3D707C0B-1AF6-4C11-A02F-396A73F6DC8E}" sibTransId="{A478807D-81D2-475A-ADFA-31D762F8DDDE}"/>
    <dgm:cxn modelId="{0122DBFB-0AF8-4316-A68F-EED277B0FC6C}" srcId="{C970D2D7-FA65-472A-B955-2FA0014A4C9E}" destId="{48B833E8-1CD5-484E-8FE5-D4C619192274}" srcOrd="1" destOrd="0" parTransId="{76E57D0E-D70E-43FA-BDE9-F62896E6BC4C}" sibTransId="{FCC4D39C-3608-42B7-AF68-3D099F9D7098}"/>
    <dgm:cxn modelId="{BE7A94C9-B715-4E42-A0C8-05558FDE2CC5}" type="presOf" srcId="{BB0F65DE-63FC-40D4-B144-0539BA883A02}" destId="{7EBBC6D1-28A4-4734-A57D-992894F7BB6F}" srcOrd="0" destOrd="1" presId="urn:microsoft.com/office/officeart/2005/8/layout/vList6"/>
    <dgm:cxn modelId="{0C8150A4-F3C2-4DC7-A896-DCF3B1BE7836}" type="presOf" srcId="{20A65F8F-71EE-419A-8942-358E08891A5D}" destId="{B500BC2F-03F3-4154-9C7D-5317BBC9F303}" srcOrd="0" destOrd="0" presId="urn:microsoft.com/office/officeart/2005/8/layout/vList6"/>
    <dgm:cxn modelId="{ABBDE0C6-B333-445B-9E2E-F18D9698673C}" srcId="{C970D2D7-FA65-472A-B955-2FA0014A4C9E}" destId="{10F96D67-B1D0-4D05-81F0-25946B13CED8}" srcOrd="0" destOrd="0" parTransId="{27A97C4D-297E-4FED-82A8-D77ADCC024B1}" sibTransId="{D364A282-F955-4E57-B0F4-87AA723F98F4}"/>
    <dgm:cxn modelId="{DB499729-69EB-4F9E-BA3E-7049ACBF1161}" type="presOf" srcId="{6EF1F794-0978-49C9-A511-A5AD56E01D73}" destId="{B33E5E7E-14FA-48D8-A36F-3696B4F165B1}" srcOrd="0" destOrd="1" presId="urn:microsoft.com/office/officeart/2005/8/layout/vList6"/>
    <dgm:cxn modelId="{69E6023A-3FE2-4B38-A856-3E55E13DAF45}" type="presParOf" srcId="{30F6FC98-4B75-48A3-90CC-FDE6ED74D565}" destId="{B2451FE3-35FC-40A4-A067-7D704F72115B}" srcOrd="0" destOrd="0" presId="urn:microsoft.com/office/officeart/2005/8/layout/vList6"/>
    <dgm:cxn modelId="{456B04BE-5919-4F65-8044-8D2F5549D091}" type="presParOf" srcId="{B2451FE3-35FC-40A4-A067-7D704F72115B}" destId="{9A12A5AC-E63D-409D-B477-5D5069F04A5A}" srcOrd="0" destOrd="0" presId="urn:microsoft.com/office/officeart/2005/8/layout/vList6"/>
    <dgm:cxn modelId="{1CFDBCCD-0C54-46FC-B59D-6E6D3CF4E30A}" type="presParOf" srcId="{B2451FE3-35FC-40A4-A067-7D704F72115B}" destId="{7EBBC6D1-28A4-4734-A57D-992894F7BB6F}" srcOrd="1" destOrd="0" presId="urn:microsoft.com/office/officeart/2005/8/layout/vList6"/>
    <dgm:cxn modelId="{75AE8443-EF1E-4269-920C-D1E55510D059}" type="presParOf" srcId="{30F6FC98-4B75-48A3-90CC-FDE6ED74D565}" destId="{F57310B8-9DE3-4C62-B420-AE352FDBC874}" srcOrd="1" destOrd="0" presId="urn:microsoft.com/office/officeart/2005/8/layout/vList6"/>
    <dgm:cxn modelId="{57DEC129-DE70-437B-90D8-6C0F38147E30}" type="presParOf" srcId="{30F6FC98-4B75-48A3-90CC-FDE6ED74D565}" destId="{C034E10B-DA90-4B37-B251-AAA137EC3595}" srcOrd="2" destOrd="0" presId="urn:microsoft.com/office/officeart/2005/8/layout/vList6"/>
    <dgm:cxn modelId="{38316F4B-F7F9-4033-B90D-75F33B6F8417}" type="presParOf" srcId="{C034E10B-DA90-4B37-B251-AAA137EC3595}" destId="{B500BC2F-03F3-4154-9C7D-5317BBC9F303}" srcOrd="0" destOrd="0" presId="urn:microsoft.com/office/officeart/2005/8/layout/vList6"/>
    <dgm:cxn modelId="{89C3CBF2-1779-487A-A6E8-3191D9A82BF0}" type="presParOf" srcId="{C034E10B-DA90-4B37-B251-AAA137EC3595}" destId="{B33E5E7E-14FA-48D8-A36F-3696B4F165B1}" srcOrd="1" destOrd="0" presId="urn:microsoft.com/office/officeart/2005/8/layout/vList6"/>
    <dgm:cxn modelId="{0DFBDF3B-6DDA-499B-86F6-402E55932D92}" type="presParOf" srcId="{30F6FC98-4B75-48A3-90CC-FDE6ED74D565}" destId="{CD043881-E658-46DC-99AA-1B0B87486B8B}" srcOrd="3" destOrd="0" presId="urn:microsoft.com/office/officeart/2005/8/layout/vList6"/>
    <dgm:cxn modelId="{98FB035B-CFFF-4837-91CA-03A9F43D928F}" type="presParOf" srcId="{30F6FC98-4B75-48A3-90CC-FDE6ED74D565}" destId="{524A079D-F03F-49C0-8B38-2FD363BEB18D}" srcOrd="4" destOrd="0" presId="urn:microsoft.com/office/officeart/2005/8/layout/vList6"/>
    <dgm:cxn modelId="{9BC97AAE-5216-49A3-BB0F-27ECFBE53D74}" type="presParOf" srcId="{524A079D-F03F-49C0-8B38-2FD363BEB18D}" destId="{3077A2F7-AA66-459D-BC47-A00106AB3C64}" srcOrd="0" destOrd="0" presId="urn:microsoft.com/office/officeart/2005/8/layout/vList6"/>
    <dgm:cxn modelId="{3EA2C5F7-7374-46D3-8EC8-29C389E1F16A}" type="presParOf" srcId="{524A079D-F03F-49C0-8B38-2FD363BEB18D}" destId="{41436D0E-9FE8-48DA-BB4F-DF94A707BB9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88E973-1B86-426A-8FFC-86A93BB8E9C2}"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pl-PL"/>
        </a:p>
      </dgm:t>
    </dgm:pt>
    <dgm:pt modelId="{A5F5C8C7-A26C-47A0-BC6E-122C40E8ECE2}">
      <dgm:prSet phldrT="[Tekst]" custT="1">
        <dgm:style>
          <a:lnRef idx="2">
            <a:schemeClr val="accent5"/>
          </a:lnRef>
          <a:fillRef idx="1">
            <a:schemeClr val="lt1"/>
          </a:fillRef>
          <a:effectRef idx="0">
            <a:schemeClr val="accent5"/>
          </a:effectRef>
          <a:fontRef idx="minor">
            <a:schemeClr val="dk1"/>
          </a:fontRef>
        </dgm:style>
      </dgm:prSet>
      <dgm:spPr>
        <a:xfrm>
          <a:off x="0" y="504793"/>
          <a:ext cx="3141570" cy="1250971"/>
        </a:xfrm>
        <a:prstGeom prst="roundRect">
          <a:avLst/>
        </a:prstGeom>
        <a:solidFill>
          <a:sysClr val="window" lastClr="FFFFFF"/>
        </a:solidFill>
        <a:ln w="55000" cap="flat" cmpd="thickThin" algn="ctr">
          <a:solidFill>
            <a:srgbClr val="4BACC6"/>
          </a:solidFill>
          <a:prstDash val="solid"/>
        </a:ln>
        <a:effectLst/>
      </dgm:spPr>
      <dgm:t>
        <a:bodyPr/>
        <a:lstStyle/>
        <a:p>
          <a:r>
            <a:rPr lang="pl-PL" sz="1600" b="1" dirty="0">
              <a:solidFill>
                <a:sysClr val="windowText" lastClr="000000"/>
              </a:solidFill>
              <a:latin typeface="Garamond" panose="02020404030301010803" pitchFamily="18" charset="0"/>
              <a:ea typeface="+mn-ea"/>
              <a:cs typeface="+mn-cs"/>
            </a:rPr>
            <a:t>Liczba osób zagrożonych ubóstwem lub wykluczeniem społecznym objętych usługami społecznymi świadczonymi w interesie ogólnym w programie</a:t>
          </a:r>
        </a:p>
      </dgm:t>
    </dgm:pt>
    <dgm:pt modelId="{FBB2D72D-C66D-431E-860B-41BEB5CDE441}" type="parTrans" cxnId="{5AF15A9D-B05F-4066-B0E0-271C802661AE}">
      <dgm:prSet/>
      <dgm:spPr/>
      <dgm:t>
        <a:bodyPr/>
        <a:lstStyle/>
        <a:p>
          <a:endParaRPr lang="pl-PL"/>
        </a:p>
      </dgm:t>
    </dgm:pt>
    <dgm:pt modelId="{4BDCA30F-2495-478E-893F-A0F0B22835BA}" type="sibTrans" cxnId="{5AF15A9D-B05F-4066-B0E0-271C802661AE}">
      <dgm:prSet/>
      <dgm:spPr/>
      <dgm:t>
        <a:bodyPr/>
        <a:lstStyle/>
        <a:p>
          <a:endParaRPr lang="pl-PL"/>
        </a:p>
      </dgm:t>
    </dgm:pt>
    <dgm:pt modelId="{20A65F8F-71EE-419A-8942-358E08891A5D}">
      <dgm:prSet custT="1">
        <dgm:style>
          <a:lnRef idx="2">
            <a:schemeClr val="accent5"/>
          </a:lnRef>
          <a:fillRef idx="1">
            <a:schemeClr val="lt1"/>
          </a:fillRef>
          <a:effectRef idx="0">
            <a:schemeClr val="accent5"/>
          </a:effectRef>
          <a:fontRef idx="minor">
            <a:schemeClr val="dk1"/>
          </a:fontRef>
        </dgm:style>
      </dgm:prSet>
      <dgm:spPr>
        <a:xfrm>
          <a:off x="2082" y="2403830"/>
          <a:ext cx="3253523" cy="1463739"/>
        </a:xfrm>
        <a:prstGeom prst="roundRect">
          <a:avLst/>
        </a:prstGeom>
        <a:solidFill>
          <a:sysClr val="window" lastClr="FFFFFF"/>
        </a:solidFill>
        <a:ln w="55000" cap="flat" cmpd="thickThin" algn="ctr">
          <a:solidFill>
            <a:srgbClr val="4BACC6"/>
          </a:solidFill>
          <a:prstDash val="solid"/>
        </a:ln>
        <a:effectLst/>
      </dgm:spPr>
      <dgm:t>
        <a:bodyPr/>
        <a:lstStyle/>
        <a:p>
          <a:r>
            <a:rPr lang="pl-PL" sz="1600" b="1" dirty="0">
              <a:solidFill>
                <a:sysClr val="windowText" lastClr="000000"/>
              </a:solidFill>
              <a:latin typeface="Garamond" panose="02020404030301010803" pitchFamily="18" charset="0"/>
              <a:ea typeface="+mn-ea"/>
              <a:cs typeface="+mn-cs"/>
            </a:rPr>
            <a:t>Liczba osób zagrożonych ubóstwem lub wykluczeniem społecznym objętych usługami asystenckimi  i opiekuńczymi świadczonymi  w społeczności lokalnej w programie</a:t>
          </a:r>
        </a:p>
      </dgm:t>
    </dgm:pt>
    <dgm:pt modelId="{22588009-8F6B-4A18-8AD5-A88B8490946D}" type="parTrans" cxnId="{4FB87937-2573-45AC-B4CD-25D2D06CD33C}">
      <dgm:prSet/>
      <dgm:spPr/>
      <dgm:t>
        <a:bodyPr/>
        <a:lstStyle/>
        <a:p>
          <a:endParaRPr lang="pl-PL"/>
        </a:p>
      </dgm:t>
    </dgm:pt>
    <dgm:pt modelId="{60E8E136-41F8-4919-865C-C216558181D2}" type="sibTrans" cxnId="{4FB87937-2573-45AC-B4CD-25D2D06CD33C}">
      <dgm:prSet/>
      <dgm:spPr/>
      <dgm:t>
        <a:bodyPr/>
        <a:lstStyle/>
        <a:p>
          <a:endParaRPr lang="pl-PL"/>
        </a:p>
      </dgm:t>
    </dgm:pt>
    <dgm:pt modelId="{2C1FC7AC-5EC7-4A39-A9BC-F4B6B420C14E}">
      <dgm:prSet custT="1"/>
      <dgm:spPr>
        <a:xfrm>
          <a:off x="3148638" y="361802"/>
          <a:ext cx="5420306" cy="1521929"/>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dirty="0">
              <a:solidFill>
                <a:sysClr val="windowText" lastClr="000000">
                  <a:hueOff val="0"/>
                  <a:satOff val="0"/>
                  <a:lumOff val="0"/>
                  <a:alphaOff val="0"/>
                </a:sysClr>
              </a:solidFill>
              <a:latin typeface="Calibri"/>
              <a:ea typeface="+mn-ea"/>
              <a:cs typeface="+mn-cs"/>
            </a:rPr>
            <a:t> </a:t>
          </a:r>
          <a:r>
            <a:rPr lang="pl-PL" sz="1400" dirty="0">
              <a:solidFill>
                <a:sysClr val="windowText" lastClr="000000">
                  <a:hueOff val="0"/>
                  <a:satOff val="0"/>
                  <a:lumOff val="0"/>
                  <a:alphaOff val="0"/>
                </a:sysClr>
              </a:solidFill>
              <a:latin typeface="Garamond" panose="02020404030301010803" pitchFamily="18" charset="0"/>
              <a:ea typeface="+mn-ea"/>
              <a:cs typeface="+mn-cs"/>
            </a:rPr>
            <a:t>Wskaźnik obejmuje osoby zagrożone ubóstwem lub wykluczeniem społecznym, które otrzymały wsparcie w postaci usług społecznych w ramach projektu.</a:t>
          </a:r>
        </a:p>
      </dgm:t>
    </dgm:pt>
    <dgm:pt modelId="{F1DA4AF4-D3CB-4E87-91A3-12DAD691A354}" type="parTrans" cxnId="{038995EA-DC5B-4EED-AE41-A65029B86C1A}">
      <dgm:prSet/>
      <dgm:spPr/>
      <dgm:t>
        <a:bodyPr/>
        <a:lstStyle/>
        <a:p>
          <a:endParaRPr lang="pl-PL"/>
        </a:p>
      </dgm:t>
    </dgm:pt>
    <dgm:pt modelId="{E36AFC33-EBBB-4EB0-9933-009CC8CB7EC5}" type="sibTrans" cxnId="{038995EA-DC5B-4EED-AE41-A65029B86C1A}">
      <dgm:prSet/>
      <dgm:spPr/>
      <dgm:t>
        <a:bodyPr/>
        <a:lstStyle/>
        <a:p>
          <a:endParaRPr lang="pl-PL"/>
        </a:p>
      </dgm:t>
    </dgm:pt>
    <dgm:pt modelId="{5C030852-3737-4B73-A219-8A353BFA1AFA}">
      <dgm:prSet custT="1"/>
      <dgm:spPr>
        <a:xfrm>
          <a:off x="3237256" y="2118866"/>
          <a:ext cx="5307750" cy="2057605"/>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pPr algn="l"/>
          <a:r>
            <a:rPr lang="pl-PL" sz="1400" dirty="0">
              <a:solidFill>
                <a:sysClr val="windowText" lastClr="000000">
                  <a:hueOff val="0"/>
                  <a:satOff val="0"/>
                  <a:lumOff val="0"/>
                  <a:alphaOff val="0"/>
                </a:sysClr>
              </a:solidFill>
              <a:latin typeface="Garamond" panose="02020404030301010803" pitchFamily="18" charset="0"/>
              <a:ea typeface="+mn-ea"/>
              <a:cs typeface="+mn-cs"/>
            </a:rPr>
            <a:t>Wskaźnik obejmuje osoby zagrożone ubóstwem lub wykluczeniem społecznym, które otrzymały wsparcie w postaci usług asystenckich lub opiekuńczych świadczonych </a:t>
          </a:r>
          <a:br>
            <a:rPr lang="pl-PL" sz="1400" dirty="0">
              <a:solidFill>
                <a:sysClr val="windowText" lastClr="000000">
                  <a:hueOff val="0"/>
                  <a:satOff val="0"/>
                  <a:lumOff val="0"/>
                  <a:alphaOff val="0"/>
                </a:sysClr>
              </a:solidFill>
              <a:latin typeface="Garamond" panose="02020404030301010803" pitchFamily="18" charset="0"/>
              <a:ea typeface="+mn-ea"/>
              <a:cs typeface="+mn-cs"/>
            </a:rPr>
          </a:br>
          <a:r>
            <a:rPr lang="pl-PL" sz="1400" dirty="0">
              <a:solidFill>
                <a:sysClr val="windowText" lastClr="000000">
                  <a:hueOff val="0"/>
                  <a:satOff val="0"/>
                  <a:lumOff val="0"/>
                  <a:alphaOff val="0"/>
                </a:sysClr>
              </a:solidFill>
              <a:latin typeface="Garamond" panose="02020404030301010803" pitchFamily="18" charset="0"/>
              <a:ea typeface="+mn-ea"/>
              <a:cs typeface="+mn-cs"/>
            </a:rPr>
            <a:t>w społeczności lokalnej w ramach projektu.</a:t>
          </a:r>
        </a:p>
      </dgm:t>
    </dgm:pt>
    <dgm:pt modelId="{C9AED963-B93D-4D50-8A55-FDB402739559}" type="parTrans" cxnId="{A2E3CCEF-9E2B-4C23-8379-902F65304D67}">
      <dgm:prSet/>
      <dgm:spPr/>
      <dgm:t>
        <a:bodyPr/>
        <a:lstStyle/>
        <a:p>
          <a:endParaRPr lang="pl-PL"/>
        </a:p>
      </dgm:t>
    </dgm:pt>
    <dgm:pt modelId="{692E29E5-AA84-4B96-B503-A115B4AD8D72}" type="sibTrans" cxnId="{A2E3CCEF-9E2B-4C23-8379-902F65304D67}">
      <dgm:prSet/>
      <dgm:spPr/>
      <dgm:t>
        <a:bodyPr/>
        <a:lstStyle/>
        <a:p>
          <a:endParaRPr lang="pl-PL"/>
        </a:p>
      </dgm:t>
    </dgm:pt>
    <dgm:pt modelId="{C9186D83-84FA-4F3C-A10C-7292F4981E86}">
      <dgm:prSet custT="1"/>
      <dgm:spPr>
        <a:xfrm>
          <a:off x="3237256" y="2118866"/>
          <a:ext cx="5307750" cy="2057605"/>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pPr algn="l"/>
          <a:r>
            <a:rPr lang="pl-PL" sz="1400" b="1"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dirty="0">
              <a:solidFill>
                <a:sysClr val="windowText" lastClr="000000">
                  <a:hueOff val="0"/>
                  <a:satOff val="0"/>
                  <a:lumOff val="0"/>
                  <a:alphaOff val="0"/>
                </a:sysClr>
              </a:solidFill>
              <a:latin typeface="Garamond" panose="02020404030301010803" pitchFamily="18" charset="0"/>
              <a:ea typeface="+mn-ea"/>
              <a:cs typeface="+mn-cs"/>
            </a:rPr>
            <a:t>Od rozpoczęcia udziału uczestnika w projekcie. </a:t>
          </a:r>
        </a:p>
      </dgm:t>
    </dgm:pt>
    <dgm:pt modelId="{1B4A4BF4-32F0-4081-9054-EEE096439D76}" type="parTrans" cxnId="{D5B452C2-416C-4A7E-963A-D3325B113690}">
      <dgm:prSet/>
      <dgm:spPr/>
      <dgm:t>
        <a:bodyPr/>
        <a:lstStyle/>
        <a:p>
          <a:endParaRPr lang="pl-PL"/>
        </a:p>
      </dgm:t>
    </dgm:pt>
    <dgm:pt modelId="{2E95CD93-2F62-43B8-BE5E-F2873CCE56F5}" type="sibTrans" cxnId="{D5B452C2-416C-4A7E-963A-D3325B113690}">
      <dgm:prSet/>
      <dgm:spPr/>
      <dgm:t>
        <a:bodyPr/>
        <a:lstStyle/>
        <a:p>
          <a:endParaRPr lang="pl-PL"/>
        </a:p>
      </dgm:t>
    </dgm:pt>
    <dgm:pt modelId="{A3EC48A0-A8E2-4E78-B9D2-E61883C0FEE9}">
      <dgm:prSet custT="1"/>
      <dgm:spPr>
        <a:xfrm>
          <a:off x="3148638" y="361802"/>
          <a:ext cx="5420306" cy="1521929"/>
        </a:xfrm>
        <a:solidFill>
          <a:srgbClr val="4F81BD">
            <a:lumMod val="20000"/>
            <a:lumOff val="80000"/>
            <a:alpha val="90000"/>
          </a:srgbClr>
        </a:solidFill>
        <a:ln w="55000" cap="flat" cmpd="thickThin" algn="ctr">
          <a:noFill/>
          <a:prstDash val="solid"/>
        </a:ln>
        <a:effectLst/>
      </dgm:spPr>
      <dgm:t>
        <a:bodyPr anchor="ctr"/>
        <a:lstStyle/>
        <a:p>
          <a:r>
            <a:rPr lang="pl-PL" sz="1400" b="1" dirty="0">
              <a:solidFill>
                <a:sysClr val="windowText" lastClr="000000">
                  <a:hueOff val="0"/>
                  <a:satOff val="0"/>
                  <a:lumOff val="0"/>
                  <a:alphaOff val="0"/>
                </a:sysClr>
              </a:solidFill>
              <a:latin typeface="Garamond" panose="02020404030301010803" pitchFamily="18" charset="0"/>
              <a:ea typeface="+mn-ea"/>
              <a:cs typeface="+mn-cs"/>
            </a:rPr>
            <a:t>Moment pomiaru wskaźnika:</a:t>
          </a:r>
          <a:r>
            <a:rPr lang="pl-PL" sz="1400" b="0" dirty="0">
              <a:solidFill>
                <a:sysClr val="windowText" lastClr="000000">
                  <a:hueOff val="0"/>
                  <a:satOff val="0"/>
                  <a:lumOff val="0"/>
                  <a:alphaOff val="0"/>
                </a:sysClr>
              </a:solidFill>
              <a:latin typeface="Garamond" panose="02020404030301010803" pitchFamily="18" charset="0"/>
              <a:ea typeface="+mn-ea"/>
              <a:cs typeface="+mn-cs"/>
            </a:rPr>
            <a:t> Od rozpoczęcia udziału uczestnika w projekcie.</a:t>
          </a:r>
          <a:endParaRPr lang="pl-PL" sz="1400" b="1" dirty="0">
            <a:solidFill>
              <a:sysClr val="windowText" lastClr="000000">
                <a:hueOff val="0"/>
                <a:satOff val="0"/>
                <a:lumOff val="0"/>
                <a:alphaOff val="0"/>
              </a:sysClr>
            </a:solidFill>
            <a:latin typeface="Garamond" panose="02020404030301010803" pitchFamily="18" charset="0"/>
            <a:ea typeface="+mn-ea"/>
            <a:cs typeface="+mn-cs"/>
          </a:endParaRPr>
        </a:p>
      </dgm:t>
    </dgm:pt>
    <dgm:pt modelId="{FCE1DE7C-944A-4EDC-998D-58C96D4BA944}" type="parTrans" cxnId="{62B266D3-74A6-4ACE-8A3E-9102A135047F}">
      <dgm:prSet/>
      <dgm:spPr/>
      <dgm:t>
        <a:bodyPr/>
        <a:lstStyle/>
        <a:p>
          <a:endParaRPr lang="pl-PL"/>
        </a:p>
      </dgm:t>
    </dgm:pt>
    <dgm:pt modelId="{F8F50C98-634A-466B-946B-E77C1133E621}" type="sibTrans" cxnId="{62B266D3-74A6-4ACE-8A3E-9102A135047F}">
      <dgm:prSet/>
      <dgm:spPr/>
      <dgm:t>
        <a:bodyPr/>
        <a:lstStyle/>
        <a:p>
          <a:endParaRPr lang="pl-PL"/>
        </a:p>
      </dgm:t>
    </dgm:pt>
    <dgm:pt modelId="{30F6FC98-4B75-48A3-90CC-FDE6ED74D565}" type="pres">
      <dgm:prSet presAssocID="{E788E973-1B86-426A-8FFC-86A93BB8E9C2}" presName="Name0" presStyleCnt="0">
        <dgm:presLayoutVars>
          <dgm:dir/>
          <dgm:animLvl val="lvl"/>
          <dgm:resizeHandles/>
        </dgm:presLayoutVars>
      </dgm:prSet>
      <dgm:spPr/>
      <dgm:t>
        <a:bodyPr/>
        <a:lstStyle/>
        <a:p>
          <a:endParaRPr lang="pl-PL"/>
        </a:p>
      </dgm:t>
    </dgm:pt>
    <dgm:pt modelId="{B2451FE3-35FC-40A4-A067-7D704F72115B}" type="pres">
      <dgm:prSet presAssocID="{A5F5C8C7-A26C-47A0-BC6E-122C40E8ECE2}" presName="linNode" presStyleCnt="0"/>
      <dgm:spPr/>
    </dgm:pt>
    <dgm:pt modelId="{9A12A5AC-E63D-409D-B477-5D5069F04A5A}" type="pres">
      <dgm:prSet presAssocID="{A5F5C8C7-A26C-47A0-BC6E-122C40E8ECE2}" presName="parentShp" presStyleLbl="node1" presStyleIdx="0" presStyleCnt="2" custScaleX="94327" custScaleY="29474" custLinFactNeighborX="-1346" custLinFactNeighborY="5821">
        <dgm:presLayoutVars>
          <dgm:bulletEnabled val="1"/>
        </dgm:presLayoutVars>
      </dgm:prSet>
      <dgm:spPr/>
      <dgm:t>
        <a:bodyPr/>
        <a:lstStyle/>
        <a:p>
          <a:endParaRPr lang="pl-PL"/>
        </a:p>
      </dgm:t>
    </dgm:pt>
    <dgm:pt modelId="{7EBBC6D1-28A4-4734-A57D-992894F7BB6F}" type="pres">
      <dgm:prSet presAssocID="{A5F5C8C7-A26C-47A0-BC6E-122C40E8ECE2}" presName="childShp" presStyleLbl="bgAccFollowNode1" presStyleIdx="0" presStyleCnt="2" custScaleX="108498" custScaleY="35858" custLinFactNeighborX="106" custLinFactNeighborY="5644">
        <dgm:presLayoutVars>
          <dgm:bulletEnabled val="1"/>
        </dgm:presLayoutVars>
      </dgm:prSet>
      <dgm:spPr>
        <a:prstGeom prst="rightArrow">
          <a:avLst>
            <a:gd name="adj1" fmla="val 75000"/>
            <a:gd name="adj2" fmla="val 50000"/>
          </a:avLst>
        </a:prstGeom>
      </dgm:spPr>
      <dgm:t>
        <a:bodyPr/>
        <a:lstStyle/>
        <a:p>
          <a:endParaRPr lang="pl-PL"/>
        </a:p>
      </dgm:t>
    </dgm:pt>
    <dgm:pt modelId="{F57310B8-9DE3-4C62-B420-AE352FDBC874}" type="pres">
      <dgm:prSet presAssocID="{4BDCA30F-2495-478E-893F-A0F0B22835BA}" presName="spacing" presStyleCnt="0"/>
      <dgm:spPr/>
    </dgm:pt>
    <dgm:pt modelId="{C034E10B-DA90-4B37-B251-AAA137EC3595}" type="pres">
      <dgm:prSet presAssocID="{20A65F8F-71EE-419A-8942-358E08891A5D}" presName="linNode" presStyleCnt="0"/>
      <dgm:spPr/>
    </dgm:pt>
    <dgm:pt modelId="{B500BC2F-03F3-4154-9C7D-5317BBC9F303}" type="pres">
      <dgm:prSet presAssocID="{20A65F8F-71EE-419A-8942-358E08891A5D}" presName="parentShp" presStyleLbl="node1" presStyleIdx="1" presStyleCnt="2" custScaleY="34487" custLinFactNeighborX="-36" custLinFactNeighborY="902">
        <dgm:presLayoutVars>
          <dgm:bulletEnabled val="1"/>
        </dgm:presLayoutVars>
      </dgm:prSet>
      <dgm:spPr/>
      <dgm:t>
        <a:bodyPr/>
        <a:lstStyle/>
        <a:p>
          <a:endParaRPr lang="pl-PL"/>
        </a:p>
      </dgm:t>
    </dgm:pt>
    <dgm:pt modelId="{B33E5E7E-14FA-48D8-A36F-3696B4F165B1}" type="pres">
      <dgm:prSet presAssocID="{20A65F8F-71EE-419A-8942-358E08891A5D}" presName="childShp" presStyleLbl="bgAccFollowNode1" presStyleIdx="1" presStyleCnt="2" custScaleX="108759" custScaleY="48479" custLinFactNeighborX="-618" custLinFactNeighborY="1184">
        <dgm:presLayoutVars>
          <dgm:bulletEnabled val="1"/>
        </dgm:presLayoutVars>
      </dgm:prSet>
      <dgm:spPr/>
      <dgm:t>
        <a:bodyPr/>
        <a:lstStyle/>
        <a:p>
          <a:endParaRPr lang="pl-PL"/>
        </a:p>
      </dgm:t>
    </dgm:pt>
  </dgm:ptLst>
  <dgm:cxnLst>
    <dgm:cxn modelId="{4FB87937-2573-45AC-B4CD-25D2D06CD33C}" srcId="{E788E973-1B86-426A-8FFC-86A93BB8E9C2}" destId="{20A65F8F-71EE-419A-8942-358E08891A5D}" srcOrd="1" destOrd="0" parTransId="{22588009-8F6B-4A18-8AD5-A88B8490946D}" sibTransId="{60E8E136-41F8-4919-865C-C216558181D2}"/>
    <dgm:cxn modelId="{1A2A89DF-9BDC-4E25-B43F-307D917C04E9}" type="presOf" srcId="{20A65F8F-71EE-419A-8942-358E08891A5D}" destId="{B500BC2F-03F3-4154-9C7D-5317BBC9F303}" srcOrd="0" destOrd="0" presId="urn:microsoft.com/office/officeart/2005/8/layout/vList6"/>
    <dgm:cxn modelId="{EC370A53-6963-4329-B6C6-73CF667AA516}" type="presOf" srcId="{2C1FC7AC-5EC7-4A39-A9BC-F4B6B420C14E}" destId="{7EBBC6D1-28A4-4734-A57D-992894F7BB6F}" srcOrd="0" destOrd="0" presId="urn:microsoft.com/office/officeart/2005/8/layout/vList6"/>
    <dgm:cxn modelId="{414454F4-D73B-48E7-A3BC-23C4387DFA1F}" type="presOf" srcId="{C9186D83-84FA-4F3C-A10C-7292F4981E86}" destId="{B33E5E7E-14FA-48D8-A36F-3696B4F165B1}" srcOrd="0" destOrd="1" presId="urn:microsoft.com/office/officeart/2005/8/layout/vList6"/>
    <dgm:cxn modelId="{671FBD7D-E954-4C44-BE7C-99318CCBB4E9}" type="presOf" srcId="{A5F5C8C7-A26C-47A0-BC6E-122C40E8ECE2}" destId="{9A12A5AC-E63D-409D-B477-5D5069F04A5A}" srcOrd="0" destOrd="0" presId="urn:microsoft.com/office/officeart/2005/8/layout/vList6"/>
    <dgm:cxn modelId="{A2E3CCEF-9E2B-4C23-8379-902F65304D67}" srcId="{20A65F8F-71EE-419A-8942-358E08891A5D}" destId="{5C030852-3737-4B73-A219-8A353BFA1AFA}" srcOrd="0" destOrd="0" parTransId="{C9AED963-B93D-4D50-8A55-FDB402739559}" sibTransId="{692E29E5-AA84-4B96-B503-A115B4AD8D72}"/>
    <dgm:cxn modelId="{7D3B8188-7007-4126-8FF2-C35A7FBA7BB0}" type="presOf" srcId="{A3EC48A0-A8E2-4E78-B9D2-E61883C0FEE9}" destId="{7EBBC6D1-28A4-4734-A57D-992894F7BB6F}" srcOrd="0" destOrd="1" presId="urn:microsoft.com/office/officeart/2005/8/layout/vList6"/>
    <dgm:cxn modelId="{038995EA-DC5B-4EED-AE41-A65029B86C1A}" srcId="{A5F5C8C7-A26C-47A0-BC6E-122C40E8ECE2}" destId="{2C1FC7AC-5EC7-4A39-A9BC-F4B6B420C14E}" srcOrd="0" destOrd="0" parTransId="{F1DA4AF4-D3CB-4E87-91A3-12DAD691A354}" sibTransId="{E36AFC33-EBBB-4EB0-9933-009CC8CB7EC5}"/>
    <dgm:cxn modelId="{B682939B-F645-4030-BC4D-B5B4E055BA13}" type="presOf" srcId="{5C030852-3737-4B73-A219-8A353BFA1AFA}" destId="{B33E5E7E-14FA-48D8-A36F-3696B4F165B1}" srcOrd="0" destOrd="0" presId="urn:microsoft.com/office/officeart/2005/8/layout/vList6"/>
    <dgm:cxn modelId="{5A5298CC-E6E4-4098-88A2-6AE83853BE6F}" type="presOf" srcId="{E788E973-1B86-426A-8FFC-86A93BB8E9C2}" destId="{30F6FC98-4B75-48A3-90CC-FDE6ED74D565}" srcOrd="0" destOrd="0" presId="urn:microsoft.com/office/officeart/2005/8/layout/vList6"/>
    <dgm:cxn modelId="{D5B452C2-416C-4A7E-963A-D3325B113690}" srcId="{20A65F8F-71EE-419A-8942-358E08891A5D}" destId="{C9186D83-84FA-4F3C-A10C-7292F4981E86}" srcOrd="1" destOrd="0" parTransId="{1B4A4BF4-32F0-4081-9054-EEE096439D76}" sibTransId="{2E95CD93-2F62-43B8-BE5E-F2873CCE56F5}"/>
    <dgm:cxn modelId="{62B266D3-74A6-4ACE-8A3E-9102A135047F}" srcId="{A5F5C8C7-A26C-47A0-BC6E-122C40E8ECE2}" destId="{A3EC48A0-A8E2-4E78-B9D2-E61883C0FEE9}" srcOrd="1" destOrd="0" parTransId="{FCE1DE7C-944A-4EDC-998D-58C96D4BA944}" sibTransId="{F8F50C98-634A-466B-946B-E77C1133E621}"/>
    <dgm:cxn modelId="{5AF15A9D-B05F-4066-B0E0-271C802661AE}" srcId="{E788E973-1B86-426A-8FFC-86A93BB8E9C2}" destId="{A5F5C8C7-A26C-47A0-BC6E-122C40E8ECE2}" srcOrd="0" destOrd="0" parTransId="{FBB2D72D-C66D-431E-860B-41BEB5CDE441}" sibTransId="{4BDCA30F-2495-478E-893F-A0F0B22835BA}"/>
    <dgm:cxn modelId="{178BC86D-77B4-4772-B331-FD83E5128F50}" type="presParOf" srcId="{30F6FC98-4B75-48A3-90CC-FDE6ED74D565}" destId="{B2451FE3-35FC-40A4-A067-7D704F72115B}" srcOrd="0" destOrd="0" presId="urn:microsoft.com/office/officeart/2005/8/layout/vList6"/>
    <dgm:cxn modelId="{4B000FCA-EAF5-433C-8EB1-29581B369594}" type="presParOf" srcId="{B2451FE3-35FC-40A4-A067-7D704F72115B}" destId="{9A12A5AC-E63D-409D-B477-5D5069F04A5A}" srcOrd="0" destOrd="0" presId="urn:microsoft.com/office/officeart/2005/8/layout/vList6"/>
    <dgm:cxn modelId="{49461CAA-9684-469C-869C-7802A7222F19}" type="presParOf" srcId="{B2451FE3-35FC-40A4-A067-7D704F72115B}" destId="{7EBBC6D1-28A4-4734-A57D-992894F7BB6F}" srcOrd="1" destOrd="0" presId="urn:microsoft.com/office/officeart/2005/8/layout/vList6"/>
    <dgm:cxn modelId="{AFCEE866-C157-4470-9D55-C2D0A2D65CA7}" type="presParOf" srcId="{30F6FC98-4B75-48A3-90CC-FDE6ED74D565}" destId="{F57310B8-9DE3-4C62-B420-AE352FDBC874}" srcOrd="1" destOrd="0" presId="urn:microsoft.com/office/officeart/2005/8/layout/vList6"/>
    <dgm:cxn modelId="{90F64007-857E-43AA-958F-028A27DD2561}" type="presParOf" srcId="{30F6FC98-4B75-48A3-90CC-FDE6ED74D565}" destId="{C034E10B-DA90-4B37-B251-AAA137EC3595}" srcOrd="2" destOrd="0" presId="urn:microsoft.com/office/officeart/2005/8/layout/vList6"/>
    <dgm:cxn modelId="{DC507A58-2B14-4CA8-847A-B4AB3A202CDE}" type="presParOf" srcId="{C034E10B-DA90-4B37-B251-AAA137EC3595}" destId="{B500BC2F-03F3-4154-9C7D-5317BBC9F303}" srcOrd="0" destOrd="0" presId="urn:microsoft.com/office/officeart/2005/8/layout/vList6"/>
    <dgm:cxn modelId="{16FD9450-420A-4C59-8D82-2D9600C8FDBF}" type="presParOf" srcId="{C034E10B-DA90-4B37-B251-AAA137EC3595}" destId="{B33E5E7E-14FA-48D8-A36F-3696B4F165B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88E973-1B86-426A-8FFC-86A93BB8E9C2}"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pl-PL"/>
        </a:p>
      </dgm:t>
    </dgm:pt>
    <dgm:pt modelId="{A5F5C8C7-A26C-47A0-BC6E-122C40E8ECE2}">
      <dgm:prSet phldrT="[Tekst]" custT="1">
        <dgm:style>
          <a:lnRef idx="2">
            <a:schemeClr val="accent5"/>
          </a:lnRef>
          <a:fillRef idx="1">
            <a:schemeClr val="lt1"/>
          </a:fillRef>
          <a:effectRef idx="0">
            <a:schemeClr val="accent5"/>
          </a:effectRef>
          <a:fontRef idx="minor">
            <a:schemeClr val="dk1"/>
          </a:fontRef>
        </dgm:style>
      </dgm:prSet>
      <dgm:spPr>
        <a:xfrm>
          <a:off x="2038" y="274557"/>
          <a:ext cx="3141570" cy="1665252"/>
        </a:xfrm>
        <a:prstGeom prst="roundRect">
          <a:avLst/>
        </a:prstGeom>
        <a:solidFill>
          <a:sysClr val="window" lastClr="FFFFFF"/>
        </a:solidFill>
        <a:ln w="55000" cap="flat" cmpd="thickThin" algn="ctr">
          <a:solidFill>
            <a:srgbClr val="4BACC6"/>
          </a:solidFill>
          <a:prstDash val="solid"/>
        </a:ln>
        <a:effectLst/>
      </dgm:spPr>
      <dgm:t>
        <a:bodyPr/>
        <a:lstStyle/>
        <a:p>
          <a:r>
            <a:rPr lang="pl-PL" sz="1600" b="1" dirty="0">
              <a:solidFill>
                <a:sysClr val="windowText" lastClr="000000"/>
              </a:solidFill>
              <a:latin typeface="Garamond" panose="02020404030301010803" pitchFamily="18" charset="0"/>
              <a:ea typeface="+mn-ea"/>
              <a:cs typeface="+mn-cs"/>
            </a:rPr>
            <a:t>Liczba osób zagrożonych ubóstwem lub wykluczeniem społecznym objętych usługami w postaci mieszkań chronionych i wspomaganych w programie</a:t>
          </a:r>
        </a:p>
      </dgm:t>
    </dgm:pt>
    <dgm:pt modelId="{FBB2D72D-C66D-431E-860B-41BEB5CDE441}" type="parTrans" cxnId="{5AF15A9D-B05F-4066-B0E0-271C802661AE}">
      <dgm:prSet/>
      <dgm:spPr/>
      <dgm:t>
        <a:bodyPr/>
        <a:lstStyle/>
        <a:p>
          <a:endParaRPr lang="pl-PL"/>
        </a:p>
      </dgm:t>
    </dgm:pt>
    <dgm:pt modelId="{4BDCA30F-2495-478E-893F-A0F0B22835BA}" type="sibTrans" cxnId="{5AF15A9D-B05F-4066-B0E0-271C802661AE}">
      <dgm:prSet/>
      <dgm:spPr/>
      <dgm:t>
        <a:bodyPr/>
        <a:lstStyle/>
        <a:p>
          <a:endParaRPr lang="pl-PL"/>
        </a:p>
      </dgm:t>
    </dgm:pt>
    <dgm:pt modelId="{20A65F8F-71EE-419A-8942-358E08891A5D}">
      <dgm:prSet custT="1">
        <dgm:style>
          <a:lnRef idx="2">
            <a:schemeClr val="accent5"/>
          </a:lnRef>
          <a:fillRef idx="1">
            <a:schemeClr val="lt1"/>
          </a:fillRef>
          <a:effectRef idx="0">
            <a:schemeClr val="accent5"/>
          </a:effectRef>
          <a:fontRef idx="minor">
            <a:schemeClr val="dk1"/>
          </a:fontRef>
        </dgm:style>
      </dgm:prSet>
      <dgm:spPr>
        <a:xfrm>
          <a:off x="2082" y="2736302"/>
          <a:ext cx="3253523" cy="1219576"/>
        </a:xfrm>
        <a:prstGeom prst="roundRect">
          <a:avLst/>
        </a:prstGeom>
        <a:solidFill>
          <a:sysClr val="window" lastClr="FFFFFF"/>
        </a:solidFill>
        <a:ln w="55000" cap="flat" cmpd="thickThin" algn="ctr">
          <a:solidFill>
            <a:srgbClr val="4BACC6"/>
          </a:solidFill>
          <a:prstDash val="solid"/>
        </a:ln>
        <a:effectLst/>
      </dgm:spPr>
      <dgm:t>
        <a:bodyPr/>
        <a:lstStyle/>
        <a:p>
          <a:r>
            <a:rPr lang="pl-PL" sz="1600" b="1" dirty="0">
              <a:solidFill>
                <a:sysClr val="windowText" lastClr="000000"/>
              </a:solidFill>
              <a:latin typeface="Garamond" panose="02020404030301010803" pitchFamily="18" charset="0"/>
              <a:ea typeface="+mn-ea"/>
              <a:cs typeface="+mn-cs"/>
            </a:rPr>
            <a:t>Liczba osób zagrożonych ubóstwem lub wykluczeniem społecznym objętych usługami wspierania rodziny i pieczy zastępczej</a:t>
          </a:r>
        </a:p>
      </dgm:t>
    </dgm:pt>
    <dgm:pt modelId="{22588009-8F6B-4A18-8AD5-A88B8490946D}" type="parTrans" cxnId="{4FB87937-2573-45AC-B4CD-25D2D06CD33C}">
      <dgm:prSet/>
      <dgm:spPr/>
      <dgm:t>
        <a:bodyPr/>
        <a:lstStyle/>
        <a:p>
          <a:endParaRPr lang="pl-PL"/>
        </a:p>
      </dgm:t>
    </dgm:pt>
    <dgm:pt modelId="{60E8E136-41F8-4919-865C-C216558181D2}" type="sibTrans" cxnId="{4FB87937-2573-45AC-B4CD-25D2D06CD33C}">
      <dgm:prSet/>
      <dgm:spPr/>
      <dgm:t>
        <a:bodyPr/>
        <a:lstStyle/>
        <a:p>
          <a:endParaRPr lang="pl-PL"/>
        </a:p>
      </dgm:t>
    </dgm:pt>
    <dgm:pt modelId="{2C1FC7AC-5EC7-4A39-A9BC-F4B6B420C14E}">
      <dgm:prSet custT="1"/>
      <dgm:spPr>
        <a:xfrm>
          <a:off x="3148638" y="0"/>
          <a:ext cx="5420306" cy="2189057"/>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600" dirty="0">
              <a:solidFill>
                <a:sysClr val="windowText" lastClr="000000">
                  <a:hueOff val="0"/>
                  <a:satOff val="0"/>
                  <a:lumOff val="0"/>
                  <a:alphaOff val="0"/>
                </a:sysClr>
              </a:solidFill>
              <a:latin typeface="Garamond" panose="02020404030301010803" pitchFamily="18" charset="0"/>
              <a:ea typeface="+mn-ea"/>
              <a:cs typeface="+mn-cs"/>
            </a:rPr>
            <a:t>Wskaźnik obejmuje osoby zagrożone ubóstwem lub wykluczeniem społecznym które otrzymały wsparcie w projektach przewidujących pobyt w mieszkaniach chronionych lub wspomaganych, będące odbiorcami usług świadczonych w mieszkaniach chronionych lub wspomaganych.</a:t>
          </a:r>
        </a:p>
      </dgm:t>
    </dgm:pt>
    <dgm:pt modelId="{F1DA4AF4-D3CB-4E87-91A3-12DAD691A354}" type="parTrans" cxnId="{038995EA-DC5B-4EED-AE41-A65029B86C1A}">
      <dgm:prSet/>
      <dgm:spPr/>
      <dgm:t>
        <a:bodyPr/>
        <a:lstStyle/>
        <a:p>
          <a:endParaRPr lang="pl-PL"/>
        </a:p>
      </dgm:t>
    </dgm:pt>
    <dgm:pt modelId="{E36AFC33-EBBB-4EB0-9933-009CC8CB7EC5}" type="sibTrans" cxnId="{038995EA-DC5B-4EED-AE41-A65029B86C1A}">
      <dgm:prSet/>
      <dgm:spPr/>
      <dgm:t>
        <a:bodyPr/>
        <a:lstStyle/>
        <a:p>
          <a:endParaRPr lang="pl-PL"/>
        </a:p>
      </dgm:t>
    </dgm:pt>
    <dgm:pt modelId="{5C030852-3737-4B73-A219-8A353BFA1AFA}">
      <dgm:prSet custT="1"/>
      <dgm:spPr>
        <a:xfrm>
          <a:off x="3261201" y="2508021"/>
          <a:ext cx="5307750" cy="1740450"/>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pPr algn="l"/>
          <a:r>
            <a:rPr lang="pl-PL" sz="1600" dirty="0">
              <a:solidFill>
                <a:sysClr val="windowText" lastClr="000000">
                  <a:hueOff val="0"/>
                  <a:satOff val="0"/>
                  <a:lumOff val="0"/>
                  <a:alphaOff val="0"/>
                </a:sysClr>
              </a:solidFill>
              <a:latin typeface="Garamond" panose="02020404030301010803" pitchFamily="18" charset="0"/>
              <a:ea typeface="+mn-ea"/>
              <a:cs typeface="+mn-cs"/>
            </a:rPr>
            <a:t>Wskaźnik obejmuje osoby zagrożone ubóstwem lub wykluczeniem społecznym, które otrzymały wsparcie w postaci usług wspierania rodziny i pieczy zastępczej w ramach projektu.</a:t>
          </a:r>
        </a:p>
      </dgm:t>
    </dgm:pt>
    <dgm:pt modelId="{C9AED963-B93D-4D50-8A55-FDB402739559}" type="parTrans" cxnId="{A2E3CCEF-9E2B-4C23-8379-902F65304D67}">
      <dgm:prSet/>
      <dgm:spPr/>
      <dgm:t>
        <a:bodyPr/>
        <a:lstStyle/>
        <a:p>
          <a:endParaRPr lang="pl-PL"/>
        </a:p>
      </dgm:t>
    </dgm:pt>
    <dgm:pt modelId="{692E29E5-AA84-4B96-B503-A115B4AD8D72}" type="sibTrans" cxnId="{A2E3CCEF-9E2B-4C23-8379-902F65304D67}">
      <dgm:prSet/>
      <dgm:spPr/>
      <dgm:t>
        <a:bodyPr/>
        <a:lstStyle/>
        <a:p>
          <a:endParaRPr lang="pl-PL"/>
        </a:p>
      </dgm:t>
    </dgm:pt>
    <dgm:pt modelId="{B617069D-8A27-43DD-893A-8E4558FA3347}">
      <dgm:prSet custT="1"/>
      <dgm:spPr>
        <a:xfrm>
          <a:off x="3148638" y="0"/>
          <a:ext cx="5420306" cy="2189057"/>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600" b="1"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600" dirty="0">
              <a:solidFill>
                <a:sysClr val="windowText" lastClr="000000">
                  <a:hueOff val="0"/>
                  <a:satOff val="0"/>
                  <a:lumOff val="0"/>
                  <a:alphaOff val="0"/>
                </a:sysClr>
              </a:solidFill>
              <a:latin typeface="Garamond" panose="02020404030301010803" pitchFamily="18" charset="0"/>
              <a:ea typeface="+mn-ea"/>
              <a:cs typeface="+mn-cs"/>
            </a:rPr>
            <a:t>Od rozpoczęcia udziału uczestnika w projekcie</a:t>
          </a:r>
          <a:r>
            <a:rPr lang="pl-PL" sz="1800" dirty="0">
              <a:solidFill>
                <a:sysClr val="windowText" lastClr="000000">
                  <a:hueOff val="0"/>
                  <a:satOff val="0"/>
                  <a:lumOff val="0"/>
                  <a:alphaOff val="0"/>
                </a:sysClr>
              </a:solidFill>
              <a:latin typeface="Garamond" panose="02020404030301010803" pitchFamily="18" charset="0"/>
              <a:ea typeface="+mn-ea"/>
              <a:cs typeface="+mn-cs"/>
            </a:rPr>
            <a:t>. </a:t>
          </a:r>
        </a:p>
      </dgm:t>
    </dgm:pt>
    <dgm:pt modelId="{A18257F4-C23B-4A10-8A20-EB111385EF7B}" type="parTrans" cxnId="{9D4FEB85-6522-4557-9E99-7FEB0F5725DD}">
      <dgm:prSet/>
      <dgm:spPr/>
      <dgm:t>
        <a:bodyPr/>
        <a:lstStyle/>
        <a:p>
          <a:endParaRPr lang="pl-PL"/>
        </a:p>
      </dgm:t>
    </dgm:pt>
    <dgm:pt modelId="{EEF13676-CD9D-4D85-9825-04E9A9150D9D}" type="sibTrans" cxnId="{9D4FEB85-6522-4557-9E99-7FEB0F5725DD}">
      <dgm:prSet/>
      <dgm:spPr/>
      <dgm:t>
        <a:bodyPr/>
        <a:lstStyle/>
        <a:p>
          <a:endParaRPr lang="pl-PL"/>
        </a:p>
      </dgm:t>
    </dgm:pt>
    <dgm:pt modelId="{5AA7F8DC-9DCB-4EC5-904E-AAC0C082E0E1}">
      <dgm:prSet custT="1"/>
      <dgm:spPr>
        <a:xfrm>
          <a:off x="3261201" y="2508021"/>
          <a:ext cx="5307750" cy="1740450"/>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pPr algn="l"/>
          <a:r>
            <a:rPr lang="pl-PL" sz="1600" b="1"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600" dirty="0">
              <a:solidFill>
                <a:sysClr val="windowText" lastClr="000000">
                  <a:hueOff val="0"/>
                  <a:satOff val="0"/>
                  <a:lumOff val="0"/>
                  <a:alphaOff val="0"/>
                </a:sysClr>
              </a:solidFill>
              <a:latin typeface="Garamond" panose="02020404030301010803" pitchFamily="18" charset="0"/>
              <a:ea typeface="+mn-ea"/>
              <a:cs typeface="+mn-cs"/>
            </a:rPr>
            <a:t>Od rozpoczęcia udziału uczestnika w projekcie. </a:t>
          </a:r>
        </a:p>
      </dgm:t>
    </dgm:pt>
    <dgm:pt modelId="{4BA9FA6F-88BA-47E6-8C5A-9A26786857E5}" type="parTrans" cxnId="{CF01B064-46FE-4535-9995-7E240E43686A}">
      <dgm:prSet/>
      <dgm:spPr/>
      <dgm:t>
        <a:bodyPr/>
        <a:lstStyle/>
        <a:p>
          <a:endParaRPr lang="pl-PL"/>
        </a:p>
      </dgm:t>
    </dgm:pt>
    <dgm:pt modelId="{D47716B9-3C05-4F29-B192-77C70F1B3B02}" type="sibTrans" cxnId="{CF01B064-46FE-4535-9995-7E240E43686A}">
      <dgm:prSet/>
      <dgm:spPr/>
      <dgm:t>
        <a:bodyPr/>
        <a:lstStyle/>
        <a:p>
          <a:endParaRPr lang="pl-PL"/>
        </a:p>
      </dgm:t>
    </dgm:pt>
    <dgm:pt modelId="{30F6FC98-4B75-48A3-90CC-FDE6ED74D565}" type="pres">
      <dgm:prSet presAssocID="{E788E973-1B86-426A-8FFC-86A93BB8E9C2}" presName="Name0" presStyleCnt="0">
        <dgm:presLayoutVars>
          <dgm:dir/>
          <dgm:animLvl val="lvl"/>
          <dgm:resizeHandles/>
        </dgm:presLayoutVars>
      </dgm:prSet>
      <dgm:spPr/>
      <dgm:t>
        <a:bodyPr/>
        <a:lstStyle/>
        <a:p>
          <a:endParaRPr lang="pl-PL"/>
        </a:p>
      </dgm:t>
    </dgm:pt>
    <dgm:pt modelId="{B2451FE3-35FC-40A4-A067-7D704F72115B}" type="pres">
      <dgm:prSet presAssocID="{A5F5C8C7-A26C-47A0-BC6E-122C40E8ECE2}" presName="linNode" presStyleCnt="0"/>
      <dgm:spPr/>
    </dgm:pt>
    <dgm:pt modelId="{9A12A5AC-E63D-409D-B477-5D5069F04A5A}" type="pres">
      <dgm:prSet presAssocID="{A5F5C8C7-A26C-47A0-BC6E-122C40E8ECE2}" presName="parentShp" presStyleLbl="node1" presStyleIdx="0" presStyleCnt="2" custScaleX="94327" custScaleY="52262" custLinFactNeighborX="-30" custLinFactNeighborY="392">
        <dgm:presLayoutVars>
          <dgm:bulletEnabled val="1"/>
        </dgm:presLayoutVars>
      </dgm:prSet>
      <dgm:spPr/>
      <dgm:t>
        <a:bodyPr/>
        <a:lstStyle/>
        <a:p>
          <a:endParaRPr lang="pl-PL"/>
        </a:p>
      </dgm:t>
    </dgm:pt>
    <dgm:pt modelId="{7EBBC6D1-28A4-4734-A57D-992894F7BB6F}" type="pres">
      <dgm:prSet presAssocID="{A5F5C8C7-A26C-47A0-BC6E-122C40E8ECE2}" presName="childShp" presStyleLbl="bgAccFollowNode1" presStyleIdx="0" presStyleCnt="2" custScaleX="108498" custScaleY="68701" custLinFactNeighborX="106" custLinFactNeighborY="-1184">
        <dgm:presLayoutVars>
          <dgm:bulletEnabled val="1"/>
        </dgm:presLayoutVars>
      </dgm:prSet>
      <dgm:spPr/>
      <dgm:t>
        <a:bodyPr/>
        <a:lstStyle/>
        <a:p>
          <a:endParaRPr lang="pl-PL"/>
        </a:p>
      </dgm:t>
    </dgm:pt>
    <dgm:pt modelId="{F57310B8-9DE3-4C62-B420-AE352FDBC874}" type="pres">
      <dgm:prSet presAssocID="{4BDCA30F-2495-478E-893F-A0F0B22835BA}" presName="spacing" presStyleCnt="0"/>
      <dgm:spPr/>
    </dgm:pt>
    <dgm:pt modelId="{C034E10B-DA90-4B37-B251-AAA137EC3595}" type="pres">
      <dgm:prSet presAssocID="{20A65F8F-71EE-419A-8942-358E08891A5D}" presName="linNode" presStyleCnt="0"/>
      <dgm:spPr/>
    </dgm:pt>
    <dgm:pt modelId="{B500BC2F-03F3-4154-9C7D-5317BBC9F303}" type="pres">
      <dgm:prSet presAssocID="{20A65F8F-71EE-419A-8942-358E08891A5D}" presName="parentShp" presStyleLbl="node1" presStyleIdx="1" presStyleCnt="2" custScaleY="38275" custLinFactNeighborX="-36" custLinFactNeighborY="-1004">
        <dgm:presLayoutVars>
          <dgm:bulletEnabled val="1"/>
        </dgm:presLayoutVars>
      </dgm:prSet>
      <dgm:spPr/>
      <dgm:t>
        <a:bodyPr/>
        <a:lstStyle/>
        <a:p>
          <a:endParaRPr lang="pl-PL"/>
        </a:p>
      </dgm:t>
    </dgm:pt>
    <dgm:pt modelId="{B33E5E7E-14FA-48D8-A36F-3696B4F165B1}" type="pres">
      <dgm:prSet presAssocID="{20A65F8F-71EE-419A-8942-358E08891A5D}" presName="childShp" presStyleLbl="bgAccFollowNode1" presStyleIdx="1" presStyleCnt="2" custScaleX="108759" custScaleY="54622" custLinFactNeighborX="118" custLinFactNeighborY="4910">
        <dgm:presLayoutVars>
          <dgm:bulletEnabled val="1"/>
        </dgm:presLayoutVars>
      </dgm:prSet>
      <dgm:spPr/>
      <dgm:t>
        <a:bodyPr/>
        <a:lstStyle/>
        <a:p>
          <a:endParaRPr lang="pl-PL"/>
        </a:p>
      </dgm:t>
    </dgm:pt>
  </dgm:ptLst>
  <dgm:cxnLst>
    <dgm:cxn modelId="{4FB87937-2573-45AC-B4CD-25D2D06CD33C}" srcId="{E788E973-1B86-426A-8FFC-86A93BB8E9C2}" destId="{20A65F8F-71EE-419A-8942-358E08891A5D}" srcOrd="1" destOrd="0" parTransId="{22588009-8F6B-4A18-8AD5-A88B8490946D}" sibTransId="{60E8E136-41F8-4919-865C-C216558181D2}"/>
    <dgm:cxn modelId="{7F5F5771-C6C4-46E1-9405-87907F975CF5}" type="presOf" srcId="{2C1FC7AC-5EC7-4A39-A9BC-F4B6B420C14E}" destId="{7EBBC6D1-28A4-4734-A57D-992894F7BB6F}" srcOrd="0" destOrd="0" presId="urn:microsoft.com/office/officeart/2005/8/layout/vList6"/>
    <dgm:cxn modelId="{73C86332-30F9-4738-AAD8-DD5122EDAEBC}" type="presOf" srcId="{A5F5C8C7-A26C-47A0-BC6E-122C40E8ECE2}" destId="{9A12A5AC-E63D-409D-B477-5D5069F04A5A}" srcOrd="0" destOrd="0" presId="urn:microsoft.com/office/officeart/2005/8/layout/vList6"/>
    <dgm:cxn modelId="{9D4FEB85-6522-4557-9E99-7FEB0F5725DD}" srcId="{A5F5C8C7-A26C-47A0-BC6E-122C40E8ECE2}" destId="{B617069D-8A27-43DD-893A-8E4558FA3347}" srcOrd="1" destOrd="0" parTransId="{A18257F4-C23B-4A10-8A20-EB111385EF7B}" sibTransId="{EEF13676-CD9D-4D85-9825-04E9A9150D9D}"/>
    <dgm:cxn modelId="{A2E3CCEF-9E2B-4C23-8379-902F65304D67}" srcId="{20A65F8F-71EE-419A-8942-358E08891A5D}" destId="{5C030852-3737-4B73-A219-8A353BFA1AFA}" srcOrd="0" destOrd="0" parTransId="{C9AED963-B93D-4D50-8A55-FDB402739559}" sibTransId="{692E29E5-AA84-4B96-B503-A115B4AD8D72}"/>
    <dgm:cxn modelId="{038995EA-DC5B-4EED-AE41-A65029B86C1A}" srcId="{A5F5C8C7-A26C-47A0-BC6E-122C40E8ECE2}" destId="{2C1FC7AC-5EC7-4A39-A9BC-F4B6B420C14E}" srcOrd="0" destOrd="0" parTransId="{F1DA4AF4-D3CB-4E87-91A3-12DAD691A354}" sibTransId="{E36AFC33-EBBB-4EB0-9933-009CC8CB7EC5}"/>
    <dgm:cxn modelId="{CBEFAA1A-298A-4516-ACB3-9A1551D54C11}" type="presOf" srcId="{E788E973-1B86-426A-8FFC-86A93BB8E9C2}" destId="{30F6FC98-4B75-48A3-90CC-FDE6ED74D565}" srcOrd="0" destOrd="0" presId="urn:microsoft.com/office/officeart/2005/8/layout/vList6"/>
    <dgm:cxn modelId="{B8C18DA4-5F31-45ED-996A-0B0139D12F4D}" type="presOf" srcId="{20A65F8F-71EE-419A-8942-358E08891A5D}" destId="{B500BC2F-03F3-4154-9C7D-5317BBC9F303}" srcOrd="0" destOrd="0" presId="urn:microsoft.com/office/officeart/2005/8/layout/vList6"/>
    <dgm:cxn modelId="{6594C1A5-6350-488B-AF77-BA9A2D04AFC9}" type="presOf" srcId="{B617069D-8A27-43DD-893A-8E4558FA3347}" destId="{7EBBC6D1-28A4-4734-A57D-992894F7BB6F}" srcOrd="0" destOrd="1" presId="urn:microsoft.com/office/officeart/2005/8/layout/vList6"/>
    <dgm:cxn modelId="{16056448-503D-4ACB-A139-613718928EA5}" type="presOf" srcId="{5C030852-3737-4B73-A219-8A353BFA1AFA}" destId="{B33E5E7E-14FA-48D8-A36F-3696B4F165B1}" srcOrd="0" destOrd="0" presId="urn:microsoft.com/office/officeart/2005/8/layout/vList6"/>
    <dgm:cxn modelId="{CF01B064-46FE-4535-9995-7E240E43686A}" srcId="{20A65F8F-71EE-419A-8942-358E08891A5D}" destId="{5AA7F8DC-9DCB-4EC5-904E-AAC0C082E0E1}" srcOrd="1" destOrd="0" parTransId="{4BA9FA6F-88BA-47E6-8C5A-9A26786857E5}" sibTransId="{D47716B9-3C05-4F29-B192-77C70F1B3B02}"/>
    <dgm:cxn modelId="{5AF15A9D-B05F-4066-B0E0-271C802661AE}" srcId="{E788E973-1B86-426A-8FFC-86A93BB8E9C2}" destId="{A5F5C8C7-A26C-47A0-BC6E-122C40E8ECE2}" srcOrd="0" destOrd="0" parTransId="{FBB2D72D-C66D-431E-860B-41BEB5CDE441}" sibTransId="{4BDCA30F-2495-478E-893F-A0F0B22835BA}"/>
    <dgm:cxn modelId="{84C15A38-957D-4C9D-BDF3-94A3E041BA8A}" type="presOf" srcId="{5AA7F8DC-9DCB-4EC5-904E-AAC0C082E0E1}" destId="{B33E5E7E-14FA-48D8-A36F-3696B4F165B1}" srcOrd="0" destOrd="1" presId="urn:microsoft.com/office/officeart/2005/8/layout/vList6"/>
    <dgm:cxn modelId="{0EA09421-CCF0-4389-A06D-05485928F323}" type="presParOf" srcId="{30F6FC98-4B75-48A3-90CC-FDE6ED74D565}" destId="{B2451FE3-35FC-40A4-A067-7D704F72115B}" srcOrd="0" destOrd="0" presId="urn:microsoft.com/office/officeart/2005/8/layout/vList6"/>
    <dgm:cxn modelId="{A65974C5-2476-4917-8C08-5A20060A6C3C}" type="presParOf" srcId="{B2451FE3-35FC-40A4-A067-7D704F72115B}" destId="{9A12A5AC-E63D-409D-B477-5D5069F04A5A}" srcOrd="0" destOrd="0" presId="urn:microsoft.com/office/officeart/2005/8/layout/vList6"/>
    <dgm:cxn modelId="{3B302426-00D1-43DB-9D22-E4A26BEA0C4D}" type="presParOf" srcId="{B2451FE3-35FC-40A4-A067-7D704F72115B}" destId="{7EBBC6D1-28A4-4734-A57D-992894F7BB6F}" srcOrd="1" destOrd="0" presId="urn:microsoft.com/office/officeart/2005/8/layout/vList6"/>
    <dgm:cxn modelId="{6F953126-64E2-40F0-822C-6862DF21A29F}" type="presParOf" srcId="{30F6FC98-4B75-48A3-90CC-FDE6ED74D565}" destId="{F57310B8-9DE3-4C62-B420-AE352FDBC874}" srcOrd="1" destOrd="0" presId="urn:microsoft.com/office/officeart/2005/8/layout/vList6"/>
    <dgm:cxn modelId="{3554A060-7D96-4F57-B632-6530906C9A0A}" type="presParOf" srcId="{30F6FC98-4B75-48A3-90CC-FDE6ED74D565}" destId="{C034E10B-DA90-4B37-B251-AAA137EC3595}" srcOrd="2" destOrd="0" presId="urn:microsoft.com/office/officeart/2005/8/layout/vList6"/>
    <dgm:cxn modelId="{B3D5A75E-5779-4744-B24E-C4E3D149A1A5}" type="presParOf" srcId="{C034E10B-DA90-4B37-B251-AAA137EC3595}" destId="{B500BC2F-03F3-4154-9C7D-5317BBC9F303}" srcOrd="0" destOrd="0" presId="urn:microsoft.com/office/officeart/2005/8/layout/vList6"/>
    <dgm:cxn modelId="{FD2E6C6B-DAD1-4CD1-81B2-2650759CB0E4}" type="presParOf" srcId="{C034E10B-DA90-4B37-B251-AAA137EC3595}" destId="{B33E5E7E-14FA-48D8-A36F-3696B4F165B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88E973-1B86-426A-8FFC-86A93BB8E9C2}" type="doc">
      <dgm:prSet loTypeId="urn:microsoft.com/office/officeart/2005/8/layout/vList6" loCatId="list" qsTypeId="urn:microsoft.com/office/officeart/2005/8/quickstyle/simple1" qsCatId="simple" csTypeId="urn:microsoft.com/office/officeart/2005/8/colors/colorful1#1" csCatId="colorful" phldr="1"/>
      <dgm:spPr/>
      <dgm:t>
        <a:bodyPr/>
        <a:lstStyle/>
        <a:p>
          <a:endParaRPr lang="pl-PL"/>
        </a:p>
      </dgm:t>
    </dgm:pt>
    <dgm:pt modelId="{A5F5C8C7-A26C-47A0-BC6E-122C40E8ECE2}">
      <dgm:prSet phldrT="[Tekst]" custT="1">
        <dgm:style>
          <a:lnRef idx="2">
            <a:schemeClr val="accent5"/>
          </a:lnRef>
          <a:fillRef idx="1">
            <a:schemeClr val="lt1"/>
          </a:fillRef>
          <a:effectRef idx="0">
            <a:schemeClr val="accent5"/>
          </a:effectRef>
          <a:fontRef idx="minor">
            <a:schemeClr val="dk1"/>
          </a:fontRef>
        </dgm:style>
      </dgm:prSet>
      <dgm:spPr>
        <a:xfrm>
          <a:off x="0" y="792068"/>
          <a:ext cx="3326631" cy="1192157"/>
        </a:xfrm>
        <a:prstGeom prst="roundRect">
          <a:avLst/>
        </a:prstGeom>
        <a:solidFill>
          <a:sysClr val="window" lastClr="FFFFFF"/>
        </a:solidFill>
        <a:ln w="55000" cap="flat" cmpd="thickThin" algn="ctr">
          <a:solidFill>
            <a:srgbClr val="4BACC6"/>
          </a:solidFill>
          <a:prstDash val="solid"/>
        </a:ln>
        <a:effectLst/>
      </dgm:spPr>
      <dgm:t>
        <a:bodyPr/>
        <a:lstStyle/>
        <a:p>
          <a:pPr>
            <a:lnSpc>
              <a:spcPct val="90000"/>
            </a:lnSpc>
          </a:pPr>
          <a:endParaRPr lang="pl-PL" sz="1600" b="0" dirty="0">
            <a:solidFill>
              <a:sysClr val="windowText" lastClr="000000"/>
            </a:solidFill>
            <a:latin typeface="Garamond" panose="02020404030301010803" pitchFamily="18" charset="0"/>
            <a:ea typeface="+mn-ea"/>
            <a:cs typeface="+mn-cs"/>
          </a:endParaRPr>
        </a:p>
        <a:p>
          <a:pPr>
            <a:lnSpc>
              <a:spcPct val="100000"/>
            </a:lnSpc>
          </a:pPr>
          <a:r>
            <a:rPr lang="pl-PL" sz="1600" b="1" dirty="0">
              <a:solidFill>
                <a:sysClr val="windowText" lastClr="000000"/>
              </a:solidFill>
              <a:latin typeface="Garamond" panose="02020404030301010803" pitchFamily="18" charset="0"/>
              <a:ea typeface="+mn-ea"/>
              <a:cs typeface="+mn-cs"/>
            </a:rPr>
            <a:t>Liczba obiektów dostosowanych  do potrzeb osób z niepełnosprawnościami</a:t>
          </a:r>
        </a:p>
        <a:p>
          <a:pPr>
            <a:lnSpc>
              <a:spcPct val="90000"/>
            </a:lnSpc>
          </a:pPr>
          <a:endParaRPr lang="pl-PL" sz="1200" dirty="0">
            <a:solidFill>
              <a:sysClr val="windowText" lastClr="000000"/>
            </a:solidFill>
            <a:latin typeface="Calibri"/>
            <a:ea typeface="+mn-ea"/>
            <a:cs typeface="+mn-cs"/>
          </a:endParaRPr>
        </a:p>
      </dgm:t>
    </dgm:pt>
    <dgm:pt modelId="{FBB2D72D-C66D-431E-860B-41BEB5CDE441}" type="parTrans" cxnId="{5AF15A9D-B05F-4066-B0E0-271C802661AE}">
      <dgm:prSet/>
      <dgm:spPr/>
      <dgm:t>
        <a:bodyPr/>
        <a:lstStyle/>
        <a:p>
          <a:endParaRPr lang="pl-PL"/>
        </a:p>
      </dgm:t>
    </dgm:pt>
    <dgm:pt modelId="{4BDCA30F-2495-478E-893F-A0F0B22835BA}" type="sibTrans" cxnId="{5AF15A9D-B05F-4066-B0E0-271C802661AE}">
      <dgm:prSet/>
      <dgm:spPr/>
      <dgm:t>
        <a:bodyPr/>
        <a:lstStyle/>
        <a:p>
          <a:endParaRPr lang="pl-PL"/>
        </a:p>
      </dgm:t>
    </dgm:pt>
    <dgm:pt modelId="{20A65F8F-71EE-419A-8942-358E08891A5D}">
      <dgm:prSet custT="1">
        <dgm:style>
          <a:lnRef idx="2">
            <a:schemeClr val="accent5"/>
          </a:lnRef>
          <a:fillRef idx="1">
            <a:schemeClr val="lt1"/>
          </a:fillRef>
          <a:effectRef idx="0">
            <a:schemeClr val="accent5"/>
          </a:effectRef>
          <a:fontRef idx="minor">
            <a:schemeClr val="dk1"/>
          </a:fontRef>
        </dgm:style>
      </dgm:prSet>
      <dgm:spPr>
        <a:xfrm>
          <a:off x="17" y="2664277"/>
          <a:ext cx="3401297" cy="1827032"/>
        </a:xfrm>
        <a:prstGeom prst="roundRect">
          <a:avLst/>
        </a:prstGeom>
        <a:solidFill>
          <a:sysClr val="window" lastClr="FFFFFF"/>
        </a:solidFill>
        <a:ln w="55000" cap="flat" cmpd="thickThin" algn="ctr">
          <a:solidFill>
            <a:srgbClr val="4BACC6"/>
          </a:solidFill>
          <a:prstDash val="solid"/>
        </a:ln>
        <a:effectLst/>
      </dgm:spPr>
      <dgm:t>
        <a:bodyPr/>
        <a:lstStyle/>
        <a:p>
          <a:endParaRPr lang="pl-PL" sz="1600" b="1" dirty="0">
            <a:solidFill>
              <a:sysClr val="windowText" lastClr="000000"/>
            </a:solidFill>
            <a:latin typeface="Calibri"/>
            <a:ea typeface="+mn-ea"/>
            <a:cs typeface="+mn-cs"/>
          </a:endParaRPr>
        </a:p>
        <a:p>
          <a:r>
            <a:rPr lang="pl-PL" sz="1600" b="1" dirty="0">
              <a:solidFill>
                <a:sysClr val="windowText" lastClr="000000"/>
              </a:solidFill>
              <a:latin typeface="Garamond" panose="02020404030301010803" pitchFamily="18" charset="0"/>
              <a:ea typeface="+mn-ea"/>
              <a:cs typeface="+mn-cs"/>
            </a:rPr>
            <a:t>Liczba osób objętych szkoleniami/doradztwem w zakresie kompetencji cyfrowych</a:t>
          </a:r>
          <a:endParaRPr lang="pl-PL" sz="1600" b="0" dirty="0">
            <a:solidFill>
              <a:sysClr val="windowText" lastClr="000000"/>
            </a:solidFill>
            <a:latin typeface="Garamond" panose="02020404030301010803" pitchFamily="18" charset="0"/>
            <a:ea typeface="+mn-ea"/>
            <a:cs typeface="+mn-cs"/>
          </a:endParaRPr>
        </a:p>
        <a:p>
          <a:endParaRPr lang="pl-PL" sz="1400" dirty="0">
            <a:solidFill>
              <a:sysClr val="windowText" lastClr="000000"/>
            </a:solidFill>
            <a:latin typeface="Calibri"/>
            <a:ea typeface="+mn-ea"/>
            <a:cs typeface="+mn-cs"/>
          </a:endParaRPr>
        </a:p>
      </dgm:t>
    </dgm:pt>
    <dgm:pt modelId="{22588009-8F6B-4A18-8AD5-A88B8490946D}" type="parTrans" cxnId="{4FB87937-2573-45AC-B4CD-25D2D06CD33C}">
      <dgm:prSet/>
      <dgm:spPr/>
      <dgm:t>
        <a:bodyPr/>
        <a:lstStyle/>
        <a:p>
          <a:endParaRPr lang="pl-PL"/>
        </a:p>
      </dgm:t>
    </dgm:pt>
    <dgm:pt modelId="{60E8E136-41F8-4919-865C-C216558181D2}" type="sibTrans" cxnId="{4FB87937-2573-45AC-B4CD-25D2D06CD33C}">
      <dgm:prSet/>
      <dgm:spPr/>
      <dgm:t>
        <a:bodyPr/>
        <a:lstStyle/>
        <a:p>
          <a:endParaRPr lang="pl-PL"/>
        </a:p>
      </dgm:t>
    </dgm:pt>
    <dgm:pt modelId="{E98C51A5-FB98-4804-8BA8-00474185D275}">
      <dgm:prSet custT="1"/>
      <dgm:spPr>
        <a:xfrm>
          <a:off x="3331610" y="576087"/>
          <a:ext cx="5416853" cy="1521208"/>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dirty="0">
              <a:solidFill>
                <a:sysClr val="windowText" lastClr="000000">
                  <a:hueOff val="0"/>
                  <a:satOff val="0"/>
                  <a:lumOff val="0"/>
                  <a:alphaOff val="0"/>
                </a:sysClr>
              </a:solidFill>
              <a:latin typeface="Garamond" panose="02020404030301010803" pitchFamily="18" charset="0"/>
              <a:ea typeface="+mn-ea"/>
              <a:cs typeface="+mn-cs"/>
            </a:rPr>
            <a:t>Wskaźnik odnosi się do liczby obiektów, które zaopatrzono w specjalne podjazdy, windy, urządzenia głośnomówiące, bądź inne udogodnienia.</a:t>
          </a:r>
        </a:p>
      </dgm:t>
    </dgm:pt>
    <dgm:pt modelId="{A822B069-3CB4-4771-90B3-C28DDCF009CC}" type="parTrans" cxnId="{D41225A5-4F9C-4ACC-9373-849AFE008D79}">
      <dgm:prSet/>
      <dgm:spPr/>
      <dgm:t>
        <a:bodyPr/>
        <a:lstStyle/>
        <a:p>
          <a:endParaRPr lang="pl-PL"/>
        </a:p>
      </dgm:t>
    </dgm:pt>
    <dgm:pt modelId="{CD7CD970-828C-4CE9-8651-8E6C5F49137F}" type="sibTrans" cxnId="{D41225A5-4F9C-4ACC-9373-849AFE008D79}">
      <dgm:prSet/>
      <dgm:spPr/>
      <dgm:t>
        <a:bodyPr/>
        <a:lstStyle/>
        <a:p>
          <a:endParaRPr lang="pl-PL"/>
        </a:p>
      </dgm:t>
    </dgm:pt>
    <dgm:pt modelId="{F798B0A9-AB14-46DD-9383-8A33FCBF0F40}">
      <dgm:prSet custT="1"/>
      <dgm:spPr>
        <a:xfrm>
          <a:off x="3455485" y="2351663"/>
          <a:ext cx="5249078" cy="2472881"/>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dirty="0">
              <a:solidFill>
                <a:sysClr val="windowText" lastClr="000000">
                  <a:hueOff val="0"/>
                  <a:satOff val="0"/>
                  <a:lumOff val="0"/>
                  <a:alphaOff val="0"/>
                </a:sysClr>
              </a:solidFill>
              <a:latin typeface="Garamond" panose="02020404030301010803" pitchFamily="18" charset="0"/>
              <a:ea typeface="+mn-ea"/>
              <a:cs typeface="+mn-cs"/>
            </a:rPr>
            <a:t>Wskaźnik mierzy liczbę osób objętych szkoleniami/doradztwem w zakresie nabywania/doskonalenia umiejętności warunkujących efektywne korzystanie z mediów elektronicznych tj. m.in. korzystania z komputera, różnych rodzajów oprogramowania</a:t>
          </a:r>
          <a:endParaRPr lang="pl-PL" sz="1400" dirty="0">
            <a:solidFill>
              <a:sysClr val="windowText" lastClr="000000">
                <a:hueOff val="0"/>
                <a:satOff val="0"/>
                <a:lumOff val="0"/>
                <a:alphaOff val="0"/>
              </a:sysClr>
            </a:solidFill>
            <a:latin typeface="Calibri"/>
            <a:ea typeface="+mn-ea"/>
            <a:cs typeface="+mn-cs"/>
          </a:endParaRPr>
        </a:p>
      </dgm:t>
    </dgm:pt>
    <dgm:pt modelId="{633C81B8-A0AB-4F5C-9CFC-7DC14CF612D6}" type="parTrans" cxnId="{6202F33E-2BF9-4A63-9ECB-2D98AF6913F2}">
      <dgm:prSet/>
      <dgm:spPr/>
      <dgm:t>
        <a:bodyPr/>
        <a:lstStyle/>
        <a:p>
          <a:endParaRPr lang="pl-PL"/>
        </a:p>
      </dgm:t>
    </dgm:pt>
    <dgm:pt modelId="{65D528B8-18FE-4B93-A19A-ADD4E30CAD83}" type="sibTrans" cxnId="{6202F33E-2BF9-4A63-9ECB-2D98AF6913F2}">
      <dgm:prSet/>
      <dgm:spPr/>
      <dgm:t>
        <a:bodyPr/>
        <a:lstStyle/>
        <a:p>
          <a:endParaRPr lang="pl-PL"/>
        </a:p>
      </dgm:t>
    </dgm:pt>
    <dgm:pt modelId="{F5C7151E-D3BF-4083-9B2E-A0FC09933457}">
      <dgm:prSet custT="1"/>
      <dgm:spPr>
        <a:xfrm>
          <a:off x="3455485" y="2351663"/>
          <a:ext cx="5249078" cy="2472881"/>
        </a:xfrm>
        <a:prstGeom prst="rightArrow">
          <a:avLst>
            <a:gd name="adj1" fmla="val 75000"/>
            <a:gd name="adj2" fmla="val 50000"/>
          </a:avLst>
        </a:prstGeom>
        <a:solidFill>
          <a:srgbClr val="4F81BD">
            <a:lumMod val="20000"/>
            <a:lumOff val="80000"/>
            <a:alpha val="90000"/>
          </a:srgbClr>
        </a:solidFill>
        <a:ln w="55000" cap="flat" cmpd="thickThin" algn="ctr">
          <a:noFill/>
          <a:prstDash val="solid"/>
        </a:ln>
        <a:effectLst/>
      </dgm:spPr>
      <dgm:t>
        <a:bodyPr anchor="ctr"/>
        <a:lstStyle/>
        <a:p>
          <a:r>
            <a:rPr lang="pl-PL" sz="1400" dirty="0">
              <a:solidFill>
                <a:sysClr val="windowText" lastClr="000000">
                  <a:hueOff val="0"/>
                  <a:satOff val="0"/>
                  <a:lumOff val="0"/>
                  <a:alphaOff val="0"/>
                </a:sysClr>
              </a:solidFill>
              <a:latin typeface="Garamond" panose="02020404030301010803" pitchFamily="18" charset="0"/>
              <a:ea typeface="+mn-ea"/>
              <a:cs typeface="+mn-cs"/>
            </a:rPr>
            <a:t>Moment pomiaru wskaźnika od rozpoczęcia udziału w projekcie.</a:t>
          </a:r>
        </a:p>
      </dgm:t>
    </dgm:pt>
    <dgm:pt modelId="{F438D17D-3F53-4A57-BD0A-BBA462EBE364}" type="parTrans" cxnId="{A5C18E14-3322-43E3-9196-D42A114EA3FB}">
      <dgm:prSet/>
      <dgm:spPr/>
      <dgm:t>
        <a:bodyPr/>
        <a:lstStyle/>
        <a:p>
          <a:endParaRPr lang="pl-PL"/>
        </a:p>
      </dgm:t>
    </dgm:pt>
    <dgm:pt modelId="{50F12D78-F465-4815-8859-48568D1FA73A}" type="sibTrans" cxnId="{A5C18E14-3322-43E3-9196-D42A114EA3FB}">
      <dgm:prSet/>
      <dgm:spPr/>
      <dgm:t>
        <a:bodyPr/>
        <a:lstStyle/>
        <a:p>
          <a:endParaRPr lang="pl-PL"/>
        </a:p>
      </dgm:t>
    </dgm:pt>
    <dgm:pt modelId="{30F6FC98-4B75-48A3-90CC-FDE6ED74D565}" type="pres">
      <dgm:prSet presAssocID="{E788E973-1B86-426A-8FFC-86A93BB8E9C2}" presName="Name0" presStyleCnt="0">
        <dgm:presLayoutVars>
          <dgm:dir/>
          <dgm:animLvl val="lvl"/>
          <dgm:resizeHandles/>
        </dgm:presLayoutVars>
      </dgm:prSet>
      <dgm:spPr/>
      <dgm:t>
        <a:bodyPr/>
        <a:lstStyle/>
        <a:p>
          <a:endParaRPr lang="pl-PL"/>
        </a:p>
      </dgm:t>
    </dgm:pt>
    <dgm:pt modelId="{B2451FE3-35FC-40A4-A067-7D704F72115B}" type="pres">
      <dgm:prSet presAssocID="{A5F5C8C7-A26C-47A0-BC6E-122C40E8ECE2}" presName="linNode" presStyleCnt="0"/>
      <dgm:spPr/>
    </dgm:pt>
    <dgm:pt modelId="{9A12A5AC-E63D-409D-B477-5D5069F04A5A}" type="pres">
      <dgm:prSet presAssocID="{A5F5C8C7-A26C-47A0-BC6E-122C40E8ECE2}" presName="parentShp" presStyleLbl="node1" presStyleIdx="0" presStyleCnt="2" custScaleX="97834" custScaleY="23354" custLinFactNeighborX="216" custLinFactNeighborY="5067">
        <dgm:presLayoutVars>
          <dgm:bulletEnabled val="1"/>
        </dgm:presLayoutVars>
      </dgm:prSet>
      <dgm:spPr/>
      <dgm:t>
        <a:bodyPr/>
        <a:lstStyle/>
        <a:p>
          <a:endParaRPr lang="pl-PL"/>
        </a:p>
      </dgm:t>
    </dgm:pt>
    <dgm:pt modelId="{7EBBC6D1-28A4-4734-A57D-992894F7BB6F}" type="pres">
      <dgm:prSet presAssocID="{A5F5C8C7-A26C-47A0-BC6E-122C40E8ECE2}" presName="childShp" presStyleLbl="bgAccFollowNode1" presStyleIdx="0" presStyleCnt="2" custScaleX="82194" custScaleY="23423" custLinFactNeighborX="1625" custLinFactNeighborY="5358">
        <dgm:presLayoutVars>
          <dgm:bulletEnabled val="1"/>
        </dgm:presLayoutVars>
      </dgm:prSet>
      <dgm:spPr/>
      <dgm:t>
        <a:bodyPr/>
        <a:lstStyle/>
        <a:p>
          <a:endParaRPr lang="pl-PL"/>
        </a:p>
      </dgm:t>
    </dgm:pt>
    <dgm:pt modelId="{F57310B8-9DE3-4C62-B420-AE352FDBC874}" type="pres">
      <dgm:prSet presAssocID="{4BDCA30F-2495-478E-893F-A0F0B22835BA}" presName="spacing" presStyleCnt="0"/>
      <dgm:spPr/>
    </dgm:pt>
    <dgm:pt modelId="{C034E10B-DA90-4B37-B251-AAA137EC3595}" type="pres">
      <dgm:prSet presAssocID="{20A65F8F-71EE-419A-8942-358E08891A5D}" presName="linNode" presStyleCnt="0"/>
      <dgm:spPr/>
    </dgm:pt>
    <dgm:pt modelId="{B500BC2F-03F3-4154-9C7D-5317BBC9F303}" type="pres">
      <dgm:prSet presAssocID="{20A65F8F-71EE-419A-8942-358E08891A5D}" presName="parentShp" presStyleLbl="node1" presStyleIdx="1" presStyleCnt="2" custScaleX="97197" custScaleY="35791" custLinFactNeighborX="-934" custLinFactNeighborY="139">
        <dgm:presLayoutVars>
          <dgm:bulletEnabled val="1"/>
        </dgm:presLayoutVars>
      </dgm:prSet>
      <dgm:spPr/>
      <dgm:t>
        <a:bodyPr/>
        <a:lstStyle/>
        <a:p>
          <a:endParaRPr lang="pl-PL"/>
        </a:p>
      </dgm:t>
    </dgm:pt>
    <dgm:pt modelId="{B33E5E7E-14FA-48D8-A36F-3696B4F165B1}" type="pres">
      <dgm:prSet presAssocID="{20A65F8F-71EE-419A-8942-358E08891A5D}" presName="childShp" presStyleLbl="bgAccFollowNode1" presStyleIdx="1" presStyleCnt="2" custScaleX="84747" custScaleY="43708" custLinFactNeighborX="147" custLinFactNeighborY="341">
        <dgm:presLayoutVars>
          <dgm:bulletEnabled val="1"/>
        </dgm:presLayoutVars>
      </dgm:prSet>
      <dgm:spPr/>
      <dgm:t>
        <a:bodyPr/>
        <a:lstStyle/>
        <a:p>
          <a:endParaRPr lang="pl-PL"/>
        </a:p>
      </dgm:t>
    </dgm:pt>
  </dgm:ptLst>
  <dgm:cxnLst>
    <dgm:cxn modelId="{03D33F71-8EDE-46F8-B132-C7A5E21DD0EE}" type="presOf" srcId="{E788E973-1B86-426A-8FFC-86A93BB8E9C2}" destId="{30F6FC98-4B75-48A3-90CC-FDE6ED74D565}" srcOrd="0" destOrd="0" presId="urn:microsoft.com/office/officeart/2005/8/layout/vList6"/>
    <dgm:cxn modelId="{D41225A5-4F9C-4ACC-9373-849AFE008D79}" srcId="{A5F5C8C7-A26C-47A0-BC6E-122C40E8ECE2}" destId="{E98C51A5-FB98-4804-8BA8-00474185D275}" srcOrd="0" destOrd="0" parTransId="{A822B069-3CB4-4771-90B3-C28DDCF009CC}" sibTransId="{CD7CD970-828C-4CE9-8651-8E6C5F49137F}"/>
    <dgm:cxn modelId="{4FB87937-2573-45AC-B4CD-25D2D06CD33C}" srcId="{E788E973-1B86-426A-8FFC-86A93BB8E9C2}" destId="{20A65F8F-71EE-419A-8942-358E08891A5D}" srcOrd="1" destOrd="0" parTransId="{22588009-8F6B-4A18-8AD5-A88B8490946D}" sibTransId="{60E8E136-41F8-4919-865C-C216558181D2}"/>
    <dgm:cxn modelId="{030737A5-A874-4E69-9760-213231A3722E}" type="presOf" srcId="{20A65F8F-71EE-419A-8942-358E08891A5D}" destId="{B500BC2F-03F3-4154-9C7D-5317BBC9F303}" srcOrd="0" destOrd="0" presId="urn:microsoft.com/office/officeart/2005/8/layout/vList6"/>
    <dgm:cxn modelId="{A5C18E14-3322-43E3-9196-D42A114EA3FB}" srcId="{20A65F8F-71EE-419A-8942-358E08891A5D}" destId="{F5C7151E-D3BF-4083-9B2E-A0FC09933457}" srcOrd="1" destOrd="0" parTransId="{F438D17D-3F53-4A57-BD0A-BBA462EBE364}" sibTransId="{50F12D78-F465-4815-8859-48568D1FA73A}"/>
    <dgm:cxn modelId="{28E78A66-3217-49F9-A7A1-AE1FA8C983D9}" type="presOf" srcId="{F798B0A9-AB14-46DD-9383-8A33FCBF0F40}" destId="{B33E5E7E-14FA-48D8-A36F-3696B4F165B1}" srcOrd="0" destOrd="0" presId="urn:microsoft.com/office/officeart/2005/8/layout/vList6"/>
    <dgm:cxn modelId="{022E2FA2-3437-4EA6-83BB-F319A4C844B6}" type="presOf" srcId="{A5F5C8C7-A26C-47A0-BC6E-122C40E8ECE2}" destId="{9A12A5AC-E63D-409D-B477-5D5069F04A5A}" srcOrd="0" destOrd="0" presId="urn:microsoft.com/office/officeart/2005/8/layout/vList6"/>
    <dgm:cxn modelId="{6202F33E-2BF9-4A63-9ECB-2D98AF6913F2}" srcId="{20A65F8F-71EE-419A-8942-358E08891A5D}" destId="{F798B0A9-AB14-46DD-9383-8A33FCBF0F40}" srcOrd="0" destOrd="0" parTransId="{633C81B8-A0AB-4F5C-9CFC-7DC14CF612D6}" sibTransId="{65D528B8-18FE-4B93-A19A-ADD4E30CAD83}"/>
    <dgm:cxn modelId="{5AF15A9D-B05F-4066-B0E0-271C802661AE}" srcId="{E788E973-1B86-426A-8FFC-86A93BB8E9C2}" destId="{A5F5C8C7-A26C-47A0-BC6E-122C40E8ECE2}" srcOrd="0" destOrd="0" parTransId="{FBB2D72D-C66D-431E-860B-41BEB5CDE441}" sibTransId="{4BDCA30F-2495-478E-893F-A0F0B22835BA}"/>
    <dgm:cxn modelId="{6F0D2AF0-E0CC-4998-971A-EA85B54BE948}" type="presOf" srcId="{F5C7151E-D3BF-4083-9B2E-A0FC09933457}" destId="{B33E5E7E-14FA-48D8-A36F-3696B4F165B1}" srcOrd="0" destOrd="1" presId="urn:microsoft.com/office/officeart/2005/8/layout/vList6"/>
    <dgm:cxn modelId="{325BB747-0245-4022-8BAF-8758AA92E921}" type="presOf" srcId="{E98C51A5-FB98-4804-8BA8-00474185D275}" destId="{7EBBC6D1-28A4-4734-A57D-992894F7BB6F}" srcOrd="0" destOrd="0" presId="urn:microsoft.com/office/officeart/2005/8/layout/vList6"/>
    <dgm:cxn modelId="{B9A66E71-15F3-4B66-B701-E731836C7E7C}" type="presParOf" srcId="{30F6FC98-4B75-48A3-90CC-FDE6ED74D565}" destId="{B2451FE3-35FC-40A4-A067-7D704F72115B}" srcOrd="0" destOrd="0" presId="urn:microsoft.com/office/officeart/2005/8/layout/vList6"/>
    <dgm:cxn modelId="{6556B909-8B6E-47F2-85D5-DDC5A431E338}" type="presParOf" srcId="{B2451FE3-35FC-40A4-A067-7D704F72115B}" destId="{9A12A5AC-E63D-409D-B477-5D5069F04A5A}" srcOrd="0" destOrd="0" presId="urn:microsoft.com/office/officeart/2005/8/layout/vList6"/>
    <dgm:cxn modelId="{EA3E4194-EF5D-4849-9636-24177646474D}" type="presParOf" srcId="{B2451FE3-35FC-40A4-A067-7D704F72115B}" destId="{7EBBC6D1-28A4-4734-A57D-992894F7BB6F}" srcOrd="1" destOrd="0" presId="urn:microsoft.com/office/officeart/2005/8/layout/vList6"/>
    <dgm:cxn modelId="{7E491E42-50F6-4B3F-8725-62F2BCC39854}" type="presParOf" srcId="{30F6FC98-4B75-48A3-90CC-FDE6ED74D565}" destId="{F57310B8-9DE3-4C62-B420-AE352FDBC874}" srcOrd="1" destOrd="0" presId="urn:microsoft.com/office/officeart/2005/8/layout/vList6"/>
    <dgm:cxn modelId="{B051DA88-F2AB-49AE-94BF-2A125F69D786}" type="presParOf" srcId="{30F6FC98-4B75-48A3-90CC-FDE6ED74D565}" destId="{C034E10B-DA90-4B37-B251-AAA137EC3595}" srcOrd="2" destOrd="0" presId="urn:microsoft.com/office/officeart/2005/8/layout/vList6"/>
    <dgm:cxn modelId="{73BDA7E2-5A2B-4B3A-80E4-88C92A48493C}" type="presParOf" srcId="{C034E10B-DA90-4B37-B251-AAA137EC3595}" destId="{B500BC2F-03F3-4154-9C7D-5317BBC9F303}" srcOrd="0" destOrd="0" presId="urn:microsoft.com/office/officeart/2005/8/layout/vList6"/>
    <dgm:cxn modelId="{1C87C66A-A6CF-4D85-8BDC-02E4F766542E}" type="presParOf" srcId="{C034E10B-DA90-4B37-B251-AAA137EC3595}" destId="{B33E5E7E-14FA-48D8-A36F-3696B4F165B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2DA7E-7849-4B03-A355-4F92590F8BD0}">
      <dsp:nvSpPr>
        <dsp:cNvPr id="0" name=""/>
        <dsp:cNvSpPr/>
      </dsp:nvSpPr>
      <dsp:spPr>
        <a:xfrm>
          <a:off x="5273387" y="255247"/>
          <a:ext cx="1711523" cy="1711523"/>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kern="1200" dirty="0" smtClean="0">
              <a:latin typeface="Garamond" panose="02020404030301010803" pitchFamily="18" charset="0"/>
            </a:rPr>
            <a:t>Grupa docelowa</a:t>
          </a:r>
          <a:endParaRPr lang="pl-PL" sz="2000" kern="1200" dirty="0">
            <a:latin typeface="Garamond" panose="02020404030301010803" pitchFamily="18" charset="0"/>
          </a:endParaRPr>
        </a:p>
      </dsp:txBody>
      <dsp:txXfrm>
        <a:off x="5524034" y="505894"/>
        <a:ext cx="1210229" cy="1210229"/>
      </dsp:txXfrm>
    </dsp:sp>
    <dsp:sp modelId="{098FE557-AA25-47F1-90F0-EE6C7886A8A2}">
      <dsp:nvSpPr>
        <dsp:cNvPr id="0" name=""/>
        <dsp:cNvSpPr/>
      </dsp:nvSpPr>
      <dsp:spPr>
        <a:xfrm rot="737882">
          <a:off x="7299688" y="1169858"/>
          <a:ext cx="848561" cy="577639"/>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pl-PL" sz="2400" kern="1200"/>
        </a:p>
      </dsp:txBody>
      <dsp:txXfrm>
        <a:off x="7301676" y="1266931"/>
        <a:ext cx="675269" cy="346583"/>
      </dsp:txXfrm>
    </dsp:sp>
    <dsp:sp modelId="{A83A7D45-107F-490F-A91E-8ED561395A32}">
      <dsp:nvSpPr>
        <dsp:cNvPr id="0" name=""/>
        <dsp:cNvSpPr/>
      </dsp:nvSpPr>
      <dsp:spPr>
        <a:xfrm>
          <a:off x="8510410" y="901456"/>
          <a:ext cx="1784999" cy="184645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kern="1200" dirty="0" smtClean="0">
              <a:latin typeface="Garamond" panose="02020404030301010803" pitchFamily="18" charset="0"/>
            </a:rPr>
            <a:t>Typ projektu „rewitalizacyjny”</a:t>
          </a:r>
          <a:endParaRPr lang="pl-PL" sz="1400" kern="1200" dirty="0">
            <a:latin typeface="Garamond" panose="02020404030301010803" pitchFamily="18" charset="0"/>
          </a:endParaRPr>
        </a:p>
      </dsp:txBody>
      <dsp:txXfrm>
        <a:off x="8771817" y="1171864"/>
        <a:ext cx="1262185" cy="1305643"/>
      </dsp:txXfrm>
    </dsp:sp>
    <dsp:sp modelId="{4CA701D7-4137-4A82-9D44-B6542B6602B6}">
      <dsp:nvSpPr>
        <dsp:cNvPr id="0" name=""/>
        <dsp:cNvSpPr/>
      </dsp:nvSpPr>
      <dsp:spPr>
        <a:xfrm rot="4880330">
          <a:off x="9428929" y="2729838"/>
          <a:ext cx="311712" cy="577639"/>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pl-PL" sz="2400" kern="1200"/>
        </a:p>
      </dsp:txBody>
      <dsp:txXfrm>
        <a:off x="9468645" y="2799142"/>
        <a:ext cx="218198" cy="346583"/>
      </dsp:txXfrm>
    </dsp:sp>
    <dsp:sp modelId="{852FF06D-8235-47A4-B798-0B2A5D4B8CBE}">
      <dsp:nvSpPr>
        <dsp:cNvPr id="0" name=""/>
        <dsp:cNvSpPr/>
      </dsp:nvSpPr>
      <dsp:spPr>
        <a:xfrm>
          <a:off x="8261799" y="3308498"/>
          <a:ext cx="3120432" cy="2535040"/>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b="0" kern="1200" dirty="0" smtClean="0">
              <a:latin typeface="Garamond" panose="02020404030301010803" pitchFamily="18" charset="0"/>
            </a:rPr>
            <a:t>osoby lub rodziny zagrożone ubóstwem lub wykluczeniem społecznym </a:t>
          </a:r>
          <a:r>
            <a:rPr lang="pl-PL" sz="1400" b="1" kern="1200" dirty="0" smtClean="0">
              <a:latin typeface="Garamond" panose="02020404030301010803" pitchFamily="18" charset="0"/>
            </a:rPr>
            <a:t>mieszkające wyłącznie na obszarze wyznaczonym do rewitalizacji (wskazanym w „Programie Rewitalizacji”)</a:t>
          </a:r>
          <a:r>
            <a:rPr lang="pl-PL" sz="1400" b="0" kern="1200" dirty="0" smtClean="0">
              <a:latin typeface="Garamond" panose="02020404030301010803" pitchFamily="18" charset="0"/>
            </a:rPr>
            <a:t> </a:t>
          </a:r>
        </a:p>
        <a:p>
          <a:pPr lvl="0" algn="ctr" defTabSz="622300">
            <a:lnSpc>
              <a:spcPct val="90000"/>
            </a:lnSpc>
            <a:spcBef>
              <a:spcPct val="0"/>
            </a:spcBef>
            <a:spcAft>
              <a:spcPct val="35000"/>
            </a:spcAft>
          </a:pPr>
          <a:r>
            <a:rPr lang="pl-PL" sz="1400" b="0" kern="1200" dirty="0" smtClean="0">
              <a:latin typeface="Garamond" panose="02020404030301010803" pitchFamily="18" charset="0"/>
            </a:rPr>
            <a:t>oraz </a:t>
          </a:r>
        </a:p>
        <a:p>
          <a:pPr lvl="0" algn="ctr" defTabSz="622300">
            <a:lnSpc>
              <a:spcPct val="90000"/>
            </a:lnSpc>
            <a:spcBef>
              <a:spcPct val="0"/>
            </a:spcBef>
            <a:spcAft>
              <a:spcPct val="35000"/>
            </a:spcAft>
          </a:pPr>
          <a:r>
            <a:rPr lang="pl-PL" sz="1400" b="0" kern="1200" dirty="0" smtClean="0">
              <a:latin typeface="Garamond" panose="02020404030301010803" pitchFamily="18" charset="0"/>
            </a:rPr>
            <a:t>zamieszkujące na trenie MOF Olsztyna</a:t>
          </a:r>
          <a:endParaRPr lang="pl-PL" sz="1400" b="0" kern="1200" dirty="0"/>
        </a:p>
      </dsp:txBody>
      <dsp:txXfrm>
        <a:off x="8718776" y="3679746"/>
        <a:ext cx="2206478" cy="1792544"/>
      </dsp:txXfrm>
    </dsp:sp>
    <dsp:sp modelId="{E5A99209-2E8D-4E58-A124-904AF2D54C85}">
      <dsp:nvSpPr>
        <dsp:cNvPr id="0" name=""/>
        <dsp:cNvSpPr/>
      </dsp:nvSpPr>
      <dsp:spPr>
        <a:xfrm rot="10052079">
          <a:off x="7619108" y="4718856"/>
          <a:ext cx="500479" cy="577639"/>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pl-PL" sz="2400" kern="1200"/>
        </a:p>
      </dsp:txBody>
      <dsp:txXfrm rot="10800000">
        <a:off x="7767482" y="4818180"/>
        <a:ext cx="350335" cy="346583"/>
      </dsp:txXfrm>
    </dsp:sp>
    <dsp:sp modelId="{24538038-0931-4207-A6D2-C04C805446E5}">
      <dsp:nvSpPr>
        <dsp:cNvPr id="0" name=""/>
        <dsp:cNvSpPr/>
      </dsp:nvSpPr>
      <dsp:spPr>
        <a:xfrm>
          <a:off x="4809754" y="4167136"/>
          <a:ext cx="2619743" cy="245466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b="0" kern="1200" dirty="0" smtClean="0">
              <a:latin typeface="Garamond" panose="02020404030301010803" pitchFamily="18" charset="0"/>
            </a:rPr>
            <a:t>otoczenie osób zagrożonych ubóstwem lub wykluczeniem społecznym (w takim zakresie, w jakim jest to niezbędne dla wsparcia osób zagrożonych ubóstwem lub wykluczeniem społecznym objętych wsparciem)</a:t>
          </a:r>
          <a:endParaRPr lang="pl-PL" sz="1400" b="0" kern="1200" dirty="0">
            <a:latin typeface="Garamond" panose="02020404030301010803" pitchFamily="18" charset="0"/>
          </a:endParaRPr>
        </a:p>
      </dsp:txBody>
      <dsp:txXfrm>
        <a:off x="5193406" y="4526614"/>
        <a:ext cx="1852439" cy="1735710"/>
      </dsp:txXfrm>
    </dsp:sp>
    <dsp:sp modelId="{53AD809E-3854-4ACF-8E1A-649F7C9A48C4}">
      <dsp:nvSpPr>
        <dsp:cNvPr id="0" name=""/>
        <dsp:cNvSpPr/>
      </dsp:nvSpPr>
      <dsp:spPr>
        <a:xfrm rot="877851">
          <a:off x="4287897" y="4842098"/>
          <a:ext cx="385274" cy="577639"/>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pl-PL" sz="2400" kern="1200"/>
        </a:p>
      </dsp:txBody>
      <dsp:txXfrm rot="10800000">
        <a:off x="4289771" y="4943029"/>
        <a:ext cx="269692" cy="346583"/>
      </dsp:txXfrm>
    </dsp:sp>
    <dsp:sp modelId="{0A38433F-2C5E-40AD-9035-303C53501D19}">
      <dsp:nvSpPr>
        <dsp:cNvPr id="0" name=""/>
        <dsp:cNvSpPr/>
      </dsp:nvSpPr>
      <dsp:spPr>
        <a:xfrm>
          <a:off x="1000280" y="3508521"/>
          <a:ext cx="3138745" cy="263028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b="0" kern="1200" dirty="0" smtClean="0">
              <a:latin typeface="Garamond" panose="02020404030301010803" pitchFamily="18" charset="0"/>
            </a:rPr>
            <a:t>osoby lub rodziny zagrożone ubóstwem lub wykluczeniem społecznym mieszkające na trenie MOF Olsztyna (w tym zamieszkujące na obszarze wyznaczonym do rewitalizacji)</a:t>
          </a:r>
          <a:endParaRPr lang="pl-PL" sz="1400" b="0" kern="1200" dirty="0">
            <a:latin typeface="Garamond" panose="02020404030301010803" pitchFamily="18" charset="0"/>
          </a:endParaRPr>
        </a:p>
      </dsp:txBody>
      <dsp:txXfrm>
        <a:off x="1459939" y="3893717"/>
        <a:ext cx="2219427" cy="1859894"/>
      </dsp:txXfrm>
    </dsp:sp>
    <dsp:sp modelId="{D91335C0-8DE0-4407-A515-C47BFEC4F393}">
      <dsp:nvSpPr>
        <dsp:cNvPr id="0" name=""/>
        <dsp:cNvSpPr/>
      </dsp:nvSpPr>
      <dsp:spPr>
        <a:xfrm rot="5484127">
          <a:off x="2384983" y="2804613"/>
          <a:ext cx="454039" cy="577639"/>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pl-PL" sz="2400" kern="1200"/>
        </a:p>
      </dsp:txBody>
      <dsp:txXfrm>
        <a:off x="2454755" y="2852055"/>
        <a:ext cx="317827" cy="346583"/>
      </dsp:txXfrm>
    </dsp:sp>
    <dsp:sp modelId="{5BC4F042-7469-485B-9BA4-1B068F5EC45F}">
      <dsp:nvSpPr>
        <dsp:cNvPr id="0" name=""/>
        <dsp:cNvSpPr/>
      </dsp:nvSpPr>
      <dsp:spPr>
        <a:xfrm>
          <a:off x="1706417" y="768100"/>
          <a:ext cx="1878876" cy="1884558"/>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kern="1200" dirty="0" smtClean="0">
              <a:latin typeface="Garamond" panose="02020404030301010803" pitchFamily="18" charset="0"/>
            </a:rPr>
            <a:t>Typ projektu „inny” (nie rewitalizacyjny)</a:t>
          </a:r>
          <a:endParaRPr lang="pl-PL" sz="1400" kern="1200" dirty="0">
            <a:latin typeface="Garamond" panose="02020404030301010803" pitchFamily="18" charset="0"/>
          </a:endParaRPr>
        </a:p>
      </dsp:txBody>
      <dsp:txXfrm>
        <a:off x="1981572" y="1044087"/>
        <a:ext cx="1328566" cy="1332584"/>
      </dsp:txXfrm>
    </dsp:sp>
    <dsp:sp modelId="{5F4439C2-C77F-428E-BD15-FE19B2A255EB}">
      <dsp:nvSpPr>
        <dsp:cNvPr id="0" name=""/>
        <dsp:cNvSpPr/>
      </dsp:nvSpPr>
      <dsp:spPr>
        <a:xfrm rot="9648566">
          <a:off x="3942175" y="1119197"/>
          <a:ext cx="921777" cy="577639"/>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pl-PL" sz="2400" kern="1200"/>
        </a:p>
      </dsp:txBody>
      <dsp:txXfrm>
        <a:off x="4110652" y="1206243"/>
        <a:ext cx="748485" cy="3465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5EF78-0AD7-4046-8554-A37F1E8EB8B1}">
      <dsp:nvSpPr>
        <dsp:cNvPr id="0" name=""/>
        <dsp:cNvSpPr/>
      </dsp:nvSpPr>
      <dsp:spPr>
        <a:xfrm>
          <a:off x="1817575" y="497652"/>
          <a:ext cx="3951781" cy="3766327"/>
        </a:xfrm>
        <a:prstGeom prst="blockArc">
          <a:avLst>
            <a:gd name="adj1" fmla="val 10789504"/>
            <a:gd name="adj2" fmla="val 17007095"/>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740652-4F13-488F-A3D9-4E0326E4D196}">
      <dsp:nvSpPr>
        <dsp:cNvPr id="0" name=""/>
        <dsp:cNvSpPr/>
      </dsp:nvSpPr>
      <dsp:spPr>
        <a:xfrm>
          <a:off x="1910295" y="510918"/>
          <a:ext cx="3766327" cy="3766327"/>
        </a:xfrm>
        <a:prstGeom prst="blockArc">
          <a:avLst>
            <a:gd name="adj1" fmla="val 4550830"/>
            <a:gd name="adj2" fmla="val 10814296"/>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4637CE-79AC-4506-A0EE-4E23128CBEDF}">
      <dsp:nvSpPr>
        <dsp:cNvPr id="0" name=""/>
        <dsp:cNvSpPr/>
      </dsp:nvSpPr>
      <dsp:spPr>
        <a:xfrm>
          <a:off x="2858349" y="523863"/>
          <a:ext cx="3766327" cy="3766327"/>
        </a:xfrm>
        <a:prstGeom prst="blockArc">
          <a:avLst>
            <a:gd name="adj1" fmla="val 96119"/>
            <a:gd name="adj2" fmla="val 6343048"/>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84608EB-ECA9-4028-8449-A0A550DC4543}">
      <dsp:nvSpPr>
        <dsp:cNvPr id="0" name=""/>
        <dsp:cNvSpPr/>
      </dsp:nvSpPr>
      <dsp:spPr>
        <a:xfrm>
          <a:off x="2860509" y="472400"/>
          <a:ext cx="3766327" cy="3766327"/>
        </a:xfrm>
        <a:prstGeom prst="blockArc">
          <a:avLst>
            <a:gd name="adj1" fmla="val 15210233"/>
            <a:gd name="adj2" fmla="val 192386"/>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3BE96A-E977-4072-956D-8372FC6DE943}">
      <dsp:nvSpPr>
        <dsp:cNvPr id="0" name=""/>
        <dsp:cNvSpPr/>
      </dsp:nvSpPr>
      <dsp:spPr>
        <a:xfrm>
          <a:off x="3413557" y="1779192"/>
          <a:ext cx="1735029" cy="1160179"/>
        </a:xfrm>
        <a:prstGeom prst="ellipse">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l-PL" sz="2000" kern="1200" dirty="0">
              <a:solidFill>
                <a:schemeClr val="tx1"/>
              </a:solidFill>
              <a:latin typeface="Garamond" panose="02020404030301010803" pitchFamily="18" charset="0"/>
            </a:rPr>
            <a:t>10 000 zł </a:t>
          </a:r>
        </a:p>
      </dsp:txBody>
      <dsp:txXfrm>
        <a:off x="3667646" y="1949096"/>
        <a:ext cx="1226851" cy="820371"/>
      </dsp:txXfrm>
    </dsp:sp>
    <dsp:sp modelId="{811F9FFD-CBFE-4370-9445-E66962F074E2}">
      <dsp:nvSpPr>
        <dsp:cNvPr id="0" name=""/>
        <dsp:cNvSpPr/>
      </dsp:nvSpPr>
      <dsp:spPr>
        <a:xfrm>
          <a:off x="3375012" y="-167487"/>
          <a:ext cx="1692701" cy="1518648"/>
        </a:xfrm>
        <a:prstGeom prst="ellipse">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l-PL" sz="1400" kern="1200" dirty="0">
              <a:solidFill>
                <a:schemeClr val="tx1"/>
              </a:solidFill>
              <a:latin typeface="Garamond" panose="02020404030301010803" pitchFamily="18" charset="0"/>
            </a:rPr>
            <a:t>W ramach wskazanej kwoty</a:t>
          </a:r>
        </a:p>
        <a:p>
          <a:pPr marL="0" marR="0" lvl="0" indent="0" algn="ctr" defTabSz="533400" eaLnBrk="1" fontAlgn="auto" latinLnBrk="0" hangingPunct="1">
            <a:lnSpc>
              <a:spcPct val="90000"/>
            </a:lnSpc>
            <a:spcBef>
              <a:spcPct val="0"/>
            </a:spcBef>
            <a:spcAft>
              <a:spcPct val="35000"/>
            </a:spcAft>
            <a:buClrTx/>
            <a:buSzTx/>
            <a:buFontTx/>
            <a:buNone/>
            <a:tabLst/>
            <a:defRPr/>
          </a:pPr>
          <a:r>
            <a:rPr lang="pl-PL" sz="1400" kern="1200" dirty="0">
              <a:solidFill>
                <a:schemeClr val="tx1"/>
              </a:solidFill>
              <a:latin typeface="Garamond" panose="02020404030301010803" pitchFamily="18" charset="0"/>
            </a:rPr>
            <a:t>musi być pokryty udział innych osób, </a:t>
          </a:r>
          <a:br>
            <a:rPr lang="pl-PL" sz="1400" kern="1200" dirty="0">
              <a:solidFill>
                <a:schemeClr val="tx1"/>
              </a:solidFill>
              <a:latin typeface="Garamond" panose="02020404030301010803" pitchFamily="18" charset="0"/>
            </a:rPr>
          </a:br>
          <a:r>
            <a:rPr lang="pl-PL" sz="1400" kern="1200" dirty="0">
              <a:solidFill>
                <a:schemeClr val="tx1"/>
              </a:solidFill>
              <a:latin typeface="Garamond" panose="02020404030301010803" pitchFamily="18" charset="0"/>
            </a:rPr>
            <a:t>w tym otoczenia</a:t>
          </a:r>
        </a:p>
      </dsp:txBody>
      <dsp:txXfrm>
        <a:off x="3622902" y="54914"/>
        <a:ext cx="1196921" cy="1073846"/>
      </dsp:txXfrm>
    </dsp:sp>
    <dsp:sp modelId="{59D54426-01E1-4D1C-AB9D-1034ED535C83}">
      <dsp:nvSpPr>
        <dsp:cNvPr id="0" name=""/>
        <dsp:cNvSpPr/>
      </dsp:nvSpPr>
      <dsp:spPr>
        <a:xfrm>
          <a:off x="5616616" y="1491146"/>
          <a:ext cx="1927237" cy="1934609"/>
        </a:xfrm>
        <a:prstGeom prst="ellipse">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a:solidFill>
                <a:schemeClr val="tx1"/>
              </a:solidFill>
              <a:latin typeface="Garamond" panose="02020404030301010803" pitchFamily="18" charset="0"/>
            </a:rPr>
            <a:t>Kwota ta uwzględnia zarówno koszty bezpośrednie </a:t>
          </a:r>
          <a:br>
            <a:rPr lang="pl-PL" sz="1600" kern="1200" dirty="0">
              <a:solidFill>
                <a:schemeClr val="tx1"/>
              </a:solidFill>
              <a:latin typeface="Garamond" panose="02020404030301010803" pitchFamily="18" charset="0"/>
            </a:rPr>
          </a:br>
          <a:r>
            <a:rPr lang="pl-PL" sz="1600" kern="1200" dirty="0">
              <a:solidFill>
                <a:schemeClr val="tx1"/>
              </a:solidFill>
              <a:latin typeface="Garamond" panose="02020404030301010803" pitchFamily="18" charset="0"/>
            </a:rPr>
            <a:t>jak i pośrednie</a:t>
          </a:r>
          <a:endParaRPr lang="pl-PL" sz="1400" kern="1200" dirty="0">
            <a:solidFill>
              <a:schemeClr val="tx1"/>
            </a:solidFill>
            <a:latin typeface="Garamond" panose="02020404030301010803" pitchFamily="18" charset="0"/>
          </a:endParaRPr>
        </a:p>
      </dsp:txBody>
      <dsp:txXfrm>
        <a:off x="5898853" y="1774463"/>
        <a:ext cx="1362763" cy="1367975"/>
      </dsp:txXfrm>
    </dsp:sp>
    <dsp:sp modelId="{66DB0974-2DD9-4F5E-875A-B270B1B8A948}">
      <dsp:nvSpPr>
        <dsp:cNvPr id="0" name=""/>
        <dsp:cNvSpPr/>
      </dsp:nvSpPr>
      <dsp:spPr>
        <a:xfrm>
          <a:off x="3373871" y="3384377"/>
          <a:ext cx="1738695" cy="1586625"/>
        </a:xfrm>
        <a:prstGeom prst="ellipse">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a:solidFill>
                <a:schemeClr val="tx1"/>
              </a:solidFill>
              <a:latin typeface="Garamond" panose="02020404030301010803" pitchFamily="18" charset="0"/>
            </a:rPr>
            <a:t>Kwota ta nie uwzględnia kosztów racjonalnych usprawnień</a:t>
          </a:r>
        </a:p>
      </dsp:txBody>
      <dsp:txXfrm>
        <a:off x="3628497" y="3616733"/>
        <a:ext cx="1229443" cy="1121913"/>
      </dsp:txXfrm>
    </dsp:sp>
    <dsp:sp modelId="{7DFEF137-1C8C-43B0-8622-79F00BEB5734}">
      <dsp:nvSpPr>
        <dsp:cNvPr id="0" name=""/>
        <dsp:cNvSpPr/>
      </dsp:nvSpPr>
      <dsp:spPr>
        <a:xfrm>
          <a:off x="792095" y="1419139"/>
          <a:ext cx="2323875" cy="1934585"/>
        </a:xfrm>
        <a:prstGeom prst="ellipse">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pl-PL" sz="1400" kern="1200" dirty="0">
              <a:solidFill>
                <a:schemeClr val="tx1"/>
              </a:solidFill>
              <a:latin typeface="Garamond" panose="02020404030301010803" pitchFamily="18" charset="0"/>
            </a:rPr>
            <a:t>Należy zachować racjonalny podział kosztów pomiędzy wsparciem uczestnika i jego otoczenia tak, aby większość środków służyła aktywizacji uczestnika </a:t>
          </a:r>
        </a:p>
      </dsp:txBody>
      <dsp:txXfrm>
        <a:off x="1132419" y="1702452"/>
        <a:ext cx="1643227" cy="13679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BC6D1-28A4-4734-A57D-992894F7BB6F}">
      <dsp:nvSpPr>
        <dsp:cNvPr id="0" name=""/>
        <dsp:cNvSpPr/>
      </dsp:nvSpPr>
      <dsp:spPr>
        <a:xfrm>
          <a:off x="4346667" y="3506"/>
          <a:ext cx="6797582" cy="1663106"/>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Miejsce świadczenia usługi społecznej to: miejsce wsparte ze środków EFS, w którym świadczona jest usługa społeczna lub miejsce gotowe do świadczenia usługi społecznej po zakończeniu projektu; są to miejsca m.in. w placówkach dziennego pobytu, świetlicach, mieszkaniach o charakterze wspomaganym.</a:t>
          </a:r>
        </a:p>
        <a:p>
          <a:pPr marL="114300" lvl="1" indent="-114300" algn="l" defTabSz="622300">
            <a:lnSpc>
              <a:spcPct val="90000"/>
            </a:lnSpc>
            <a:spcBef>
              <a:spcPct val="0"/>
            </a:spcBef>
            <a:spcAft>
              <a:spcPct val="15000"/>
            </a:spcAft>
            <a:buChar char="••"/>
          </a:pPr>
          <a:r>
            <a:rPr lang="pl-PL" sz="14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a:t>
          </a:r>
          <a:r>
            <a:rPr lang="pl-PL" sz="1400" kern="1200" dirty="0">
              <a:solidFill>
                <a:sysClr val="windowText" lastClr="000000">
                  <a:hueOff val="0"/>
                  <a:satOff val="0"/>
                  <a:lumOff val="0"/>
                  <a:alphaOff val="0"/>
                </a:sysClr>
              </a:solidFill>
              <a:latin typeface="Garamond" panose="02020404030301010803" pitchFamily="18" charset="0"/>
              <a:ea typeface="+mn-ea"/>
              <a:cs typeface="+mn-cs"/>
            </a:rPr>
            <a:t>: Do czterech tygodni od zakończenia przez uczestnika udziału w projekcie.</a:t>
          </a:r>
        </a:p>
      </dsp:txBody>
      <dsp:txXfrm>
        <a:off x="4346667" y="211394"/>
        <a:ext cx="6173917" cy="1247330"/>
      </dsp:txXfrm>
    </dsp:sp>
    <dsp:sp modelId="{9A12A5AC-E63D-409D-B477-5D5069F04A5A}">
      <dsp:nvSpPr>
        <dsp:cNvPr id="0" name=""/>
        <dsp:cNvSpPr/>
      </dsp:nvSpPr>
      <dsp:spPr>
        <a:xfrm>
          <a:off x="0" y="290335"/>
          <a:ext cx="4344516" cy="995083"/>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pl-PL" sz="1400" b="1" kern="1200" dirty="0">
              <a:solidFill>
                <a:sysClr val="windowText" lastClr="000000"/>
              </a:solidFill>
              <a:latin typeface="Garamond" panose="02020404030301010803" pitchFamily="18" charset="0"/>
              <a:ea typeface="+mn-ea"/>
              <a:cs typeface="+mn-cs"/>
            </a:rPr>
            <a:t>Liczba wspartych w programie miejsc świadczenia usług społecznych, istniejących po zakończeniu projektu</a:t>
          </a:r>
        </a:p>
      </dsp:txBody>
      <dsp:txXfrm>
        <a:off x="48576" y="338911"/>
        <a:ext cx="4247364" cy="897931"/>
      </dsp:txXfrm>
    </dsp:sp>
    <dsp:sp modelId="{B33E5E7E-14FA-48D8-A36F-3696B4F165B1}">
      <dsp:nvSpPr>
        <dsp:cNvPr id="0" name=""/>
        <dsp:cNvSpPr/>
      </dsp:nvSpPr>
      <dsp:spPr>
        <a:xfrm>
          <a:off x="4470753" y="1758125"/>
          <a:ext cx="6673496" cy="1626940"/>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Wskaźnik ten uwzględnia zmianę sytuacji po opuszczeniu programu w stosunku do stanu w momencie przystąpienia do interwencji EFS.</a:t>
          </a:r>
        </a:p>
        <a:p>
          <a:pPr marL="114300" lvl="1" indent="-114300" algn="l" defTabSz="622300">
            <a:lnSpc>
              <a:spcPct val="90000"/>
            </a:lnSpc>
            <a:spcBef>
              <a:spcPct val="0"/>
            </a:spcBef>
            <a:spcAft>
              <a:spcPct val="15000"/>
            </a:spcAft>
            <a:buChar char="••"/>
          </a:pPr>
          <a:r>
            <a:rPr lang="pl-PL" sz="14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kern="12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 </a:t>
          </a:r>
        </a:p>
        <a:p>
          <a:pPr marL="114300" lvl="1" indent="-114300" algn="l" defTabSz="622300" rtl="0">
            <a:lnSpc>
              <a:spcPct val="90000"/>
            </a:lnSpc>
            <a:spcBef>
              <a:spcPct val="0"/>
            </a:spcBef>
            <a:spcAft>
              <a:spcPct val="15000"/>
            </a:spcAft>
            <a:buChar char="••"/>
          </a:pPr>
          <a:r>
            <a:rPr lang="pl-PL" sz="1400" b="1" kern="1200" dirty="0" smtClean="0">
              <a:solidFill>
                <a:sysClr val="windowText" lastClr="000000">
                  <a:hueOff val="0"/>
                  <a:satOff val="0"/>
                  <a:lumOff val="0"/>
                  <a:alphaOff val="0"/>
                </a:sysClr>
              </a:solidFill>
              <a:latin typeface="Garamond" panose="02020404030301010803" pitchFamily="18" charset="0"/>
              <a:ea typeface="+mn-ea"/>
              <a:cs typeface="+mn-cs"/>
            </a:rPr>
            <a:t>Wskaźnik ma wyłącznie charakter informacyjny, nie trzeba wykazywać w nim wartości docelowej.</a:t>
          </a:r>
          <a:endParaRPr lang="pl-PL" sz="1400" kern="1200" dirty="0">
            <a:solidFill>
              <a:sysClr val="windowText" lastClr="000000">
                <a:hueOff val="0"/>
                <a:satOff val="0"/>
                <a:lumOff val="0"/>
                <a:alphaOff val="0"/>
              </a:sysClr>
            </a:solidFill>
            <a:latin typeface="Garamond" panose="02020404030301010803" pitchFamily="18" charset="0"/>
            <a:ea typeface="+mn-ea"/>
            <a:cs typeface="+mn-cs"/>
          </a:endParaRPr>
        </a:p>
      </dsp:txBody>
      <dsp:txXfrm>
        <a:off x="4470753" y="1961493"/>
        <a:ext cx="6063394" cy="1220205"/>
      </dsp:txXfrm>
    </dsp:sp>
    <dsp:sp modelId="{B500BC2F-03F3-4154-9C7D-5317BBC9F303}">
      <dsp:nvSpPr>
        <dsp:cNvPr id="0" name=""/>
        <dsp:cNvSpPr/>
      </dsp:nvSpPr>
      <dsp:spPr>
        <a:xfrm>
          <a:off x="5472" y="1821172"/>
          <a:ext cx="4448997" cy="1488772"/>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pl-PL" sz="1500" b="1" kern="1200" dirty="0">
              <a:solidFill>
                <a:sysClr val="windowText" lastClr="000000"/>
              </a:solidFill>
              <a:latin typeface="Garamond" panose="02020404030301010803" pitchFamily="18" charset="0"/>
              <a:ea typeface="+mn-ea"/>
              <a:cs typeface="+mn-cs"/>
            </a:rPr>
            <a:t>Liczba osób zagrożonych ubóstwem lub wykluczeniem społecznym poszukujących pracy, uczestniczących w kształceniu lub szkoleniu, zdobywających kwalifikacje,   pracujących   (łącznie   z prowadzącymi  działalność  na  własny rachunek) po opuszczeniu programu</a:t>
          </a:r>
        </a:p>
      </dsp:txBody>
      <dsp:txXfrm>
        <a:off x="78148" y="1893848"/>
        <a:ext cx="4303645" cy="1343420"/>
      </dsp:txXfrm>
    </dsp:sp>
    <dsp:sp modelId="{41436D0E-9FE8-48DA-BB4F-DF94A707BB99}">
      <dsp:nvSpPr>
        <dsp:cNvPr id="0" name=""/>
        <dsp:cNvSpPr/>
      </dsp:nvSpPr>
      <dsp:spPr>
        <a:xfrm>
          <a:off x="4470753" y="3427113"/>
          <a:ext cx="6673496" cy="1759454"/>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Wskaźnik mierzy liczbę osób zagrożonych ubóstwem lub wykluczeniem społecznym objętych usługami społecznymi w ramach programu, które dzięki udziałowi w projekcie opuściły placówki opieki instytucjonalnej i korzystają z usług społecznych świadczonych w społeczności lokalnej.</a:t>
          </a:r>
          <a:endParaRPr lang="pl-PL" sz="1400" b="1" kern="1200" dirty="0">
            <a:solidFill>
              <a:sysClr val="windowText" lastClr="000000">
                <a:hueOff val="0"/>
                <a:satOff val="0"/>
                <a:lumOff val="0"/>
                <a:alphaOff val="0"/>
              </a:sysClr>
            </a:solidFill>
            <a:latin typeface="Garamond" panose="02020404030301010803" pitchFamily="18" charset="0"/>
            <a:ea typeface="+mn-ea"/>
            <a:cs typeface="+mn-cs"/>
          </a:endParaRPr>
        </a:p>
        <a:p>
          <a:pPr marL="114300" lvl="1" indent="-114300" algn="l" defTabSz="622300">
            <a:lnSpc>
              <a:spcPct val="90000"/>
            </a:lnSpc>
            <a:spcBef>
              <a:spcPct val="0"/>
            </a:spcBef>
            <a:spcAft>
              <a:spcPct val="15000"/>
            </a:spcAft>
            <a:buChar char="••"/>
          </a:pPr>
          <a:r>
            <a:rPr lang="pl-PL" sz="14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kern="12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a:t>
          </a:r>
          <a:endParaRPr lang="pl-PL" sz="1400" b="1" kern="1200" dirty="0">
            <a:solidFill>
              <a:sysClr val="windowText" lastClr="000000">
                <a:hueOff val="0"/>
                <a:satOff val="0"/>
                <a:lumOff val="0"/>
                <a:alphaOff val="0"/>
              </a:sysClr>
            </a:solidFill>
            <a:latin typeface="Garamond" panose="02020404030301010803" pitchFamily="18" charset="0"/>
            <a:ea typeface="+mn-ea"/>
            <a:cs typeface="+mn-cs"/>
          </a:endParaRPr>
        </a:p>
      </dsp:txBody>
      <dsp:txXfrm>
        <a:off x="4470753" y="3647045"/>
        <a:ext cx="6013701" cy="1319590"/>
      </dsp:txXfrm>
    </dsp:sp>
    <dsp:sp modelId="{3077A2F7-AA66-459D-BC47-A00106AB3C64}">
      <dsp:nvSpPr>
        <dsp:cNvPr id="0" name=""/>
        <dsp:cNvSpPr/>
      </dsp:nvSpPr>
      <dsp:spPr>
        <a:xfrm>
          <a:off x="0" y="3692587"/>
          <a:ext cx="4448997" cy="1215567"/>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pl-PL" sz="1500" b="1" kern="1200" dirty="0">
              <a:solidFill>
                <a:sysClr val="windowText" lastClr="000000"/>
              </a:solidFill>
              <a:latin typeface="Garamond" panose="02020404030301010803" pitchFamily="18" charset="0"/>
              <a:ea typeface="+mn-ea"/>
              <a:cs typeface="+mn-cs"/>
            </a:rPr>
            <a:t>Liczba osób zagrożonych ubóstwem lub wykluczeniem społecznym, które opuściły opiekę instytucjonalną na rzecz  usług społecznych świadczonych w społeczności lokalnej w programie </a:t>
          </a:r>
        </a:p>
      </dsp:txBody>
      <dsp:txXfrm>
        <a:off x="59339" y="3751926"/>
        <a:ext cx="4330319" cy="10968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BC6D1-28A4-4734-A57D-992894F7BB6F}">
      <dsp:nvSpPr>
        <dsp:cNvPr id="0" name=""/>
        <dsp:cNvSpPr/>
      </dsp:nvSpPr>
      <dsp:spPr>
        <a:xfrm>
          <a:off x="5338611" y="361162"/>
          <a:ext cx="5366342" cy="1508963"/>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Wskaźnik mierzy liczbę nowych miejsc świadczenia usług asystenckich i opiekuńczych w społeczności lokalnej, utworzonych dzięki wsparciu EFS.</a:t>
          </a:r>
        </a:p>
        <a:p>
          <a:pPr marL="114300" lvl="1" indent="-114300" algn="l" defTabSz="622300">
            <a:lnSpc>
              <a:spcPct val="90000"/>
            </a:lnSpc>
            <a:spcBef>
              <a:spcPct val="0"/>
            </a:spcBef>
            <a:spcAft>
              <a:spcPct val="15000"/>
            </a:spcAft>
            <a:buChar char="••"/>
          </a:pPr>
          <a:r>
            <a:rPr lang="pl-PL" sz="14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kern="12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 </a:t>
          </a:r>
        </a:p>
      </dsp:txBody>
      <dsp:txXfrm>
        <a:off x="5338611" y="549782"/>
        <a:ext cx="4800481" cy="1131723"/>
      </dsp:txXfrm>
    </dsp:sp>
    <dsp:sp modelId="{9A12A5AC-E63D-409D-B477-5D5069F04A5A}">
      <dsp:nvSpPr>
        <dsp:cNvPr id="0" name=""/>
        <dsp:cNvSpPr/>
      </dsp:nvSpPr>
      <dsp:spPr>
        <a:xfrm>
          <a:off x="723429" y="414778"/>
          <a:ext cx="4532977" cy="1317330"/>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pl-PL" sz="1800" b="1" kern="1200" dirty="0">
              <a:solidFill>
                <a:sysClr val="windowText" lastClr="000000"/>
              </a:solidFill>
              <a:latin typeface="Garamond" panose="02020404030301010803" pitchFamily="18" charset="0"/>
              <a:ea typeface="+mn-ea"/>
              <a:cs typeface="+mn-cs"/>
            </a:rPr>
            <a:t>Liczba utworzonych w programie miejsc świadczenia usług asystenckich i opiekuńczych istniejących po zakończeniu projektu</a:t>
          </a:r>
        </a:p>
      </dsp:txBody>
      <dsp:txXfrm>
        <a:off x="787736" y="479085"/>
        <a:ext cx="4404363" cy="1188716"/>
      </dsp:txXfrm>
    </dsp:sp>
    <dsp:sp modelId="{B33E5E7E-14FA-48D8-A36F-3696B4F165B1}">
      <dsp:nvSpPr>
        <dsp:cNvPr id="0" name=""/>
        <dsp:cNvSpPr/>
      </dsp:nvSpPr>
      <dsp:spPr>
        <a:xfrm>
          <a:off x="5366399" y="2121684"/>
          <a:ext cx="5525449" cy="1127452"/>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Wskaźnik mierzy liczbę miejsc utworzonych w nowych lub istniejących mieszkaniach chronionych lub wspomaganych. </a:t>
          </a:r>
        </a:p>
        <a:p>
          <a:pPr marL="114300" lvl="1" indent="-114300" algn="l" defTabSz="622300">
            <a:lnSpc>
              <a:spcPct val="90000"/>
            </a:lnSpc>
            <a:spcBef>
              <a:spcPct val="0"/>
            </a:spcBef>
            <a:spcAft>
              <a:spcPct val="15000"/>
            </a:spcAft>
            <a:buChar char="••"/>
          </a:pPr>
          <a:r>
            <a:rPr lang="pl-PL" sz="14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kern="12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 </a:t>
          </a:r>
        </a:p>
      </dsp:txBody>
      <dsp:txXfrm>
        <a:off x="5366399" y="2262616"/>
        <a:ext cx="5102655" cy="845589"/>
      </dsp:txXfrm>
    </dsp:sp>
    <dsp:sp modelId="{B500BC2F-03F3-4154-9C7D-5317BBC9F303}">
      <dsp:nvSpPr>
        <dsp:cNvPr id="0" name=""/>
        <dsp:cNvSpPr/>
      </dsp:nvSpPr>
      <dsp:spPr>
        <a:xfrm>
          <a:off x="774357" y="1826463"/>
          <a:ext cx="4532977" cy="1641436"/>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pl-PL" sz="1800" b="1" kern="1200" dirty="0">
              <a:solidFill>
                <a:sysClr val="windowText" lastClr="000000"/>
              </a:solidFill>
              <a:latin typeface="Garamond" panose="02020404030301010803" pitchFamily="18" charset="0"/>
              <a:ea typeface="+mn-ea"/>
              <a:cs typeface="+mn-cs"/>
            </a:rPr>
            <a:t>Liczba utworzonych w programie miejsc świadczenia usług w mieszkaniach wspomaganych i chronionych istniejących po zakończeniu projektu </a:t>
          </a:r>
        </a:p>
      </dsp:txBody>
      <dsp:txXfrm>
        <a:off x="854485" y="1906591"/>
        <a:ext cx="4372721" cy="1481180"/>
      </dsp:txXfrm>
    </dsp:sp>
    <dsp:sp modelId="{41436D0E-9FE8-48DA-BB4F-DF94A707BB99}">
      <dsp:nvSpPr>
        <dsp:cNvPr id="0" name=""/>
        <dsp:cNvSpPr/>
      </dsp:nvSpPr>
      <dsp:spPr>
        <a:xfrm>
          <a:off x="5271546" y="3770552"/>
          <a:ext cx="5395308" cy="1278809"/>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Wskaźnik mierzy liczbę nowoutworzonych miejsc świadczenia usług wsparcia rodziny i pieczy zastępczej</a:t>
          </a:r>
          <a:endParaRPr lang="pl-PL" sz="1400" b="1" kern="1200" dirty="0">
            <a:solidFill>
              <a:sysClr val="windowText" lastClr="000000">
                <a:hueOff val="0"/>
                <a:satOff val="0"/>
                <a:lumOff val="0"/>
                <a:alphaOff val="0"/>
              </a:sysClr>
            </a:solidFill>
            <a:latin typeface="Garamond" panose="02020404030301010803" pitchFamily="18" charset="0"/>
            <a:ea typeface="+mn-ea"/>
            <a:cs typeface="+mn-cs"/>
          </a:endParaRPr>
        </a:p>
        <a:p>
          <a:pPr marL="114300" lvl="1" indent="-114300" algn="l" defTabSz="622300">
            <a:lnSpc>
              <a:spcPct val="90000"/>
            </a:lnSpc>
            <a:spcBef>
              <a:spcPct val="0"/>
            </a:spcBef>
            <a:spcAft>
              <a:spcPct val="15000"/>
            </a:spcAft>
            <a:buChar char="••"/>
          </a:pPr>
          <a:r>
            <a:rPr lang="pl-PL" sz="14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kern="1200" dirty="0">
              <a:solidFill>
                <a:sysClr val="windowText" lastClr="000000">
                  <a:hueOff val="0"/>
                  <a:satOff val="0"/>
                  <a:lumOff val="0"/>
                  <a:alphaOff val="0"/>
                </a:sysClr>
              </a:solidFill>
              <a:latin typeface="Garamond" panose="02020404030301010803" pitchFamily="18" charset="0"/>
              <a:ea typeface="+mn-ea"/>
              <a:cs typeface="+mn-cs"/>
            </a:rPr>
            <a:t>Do czterech tygodni od zakończenia przez uczestnika udziału w projekcie. </a:t>
          </a:r>
          <a:endParaRPr lang="pl-PL" sz="1400" b="1" kern="1200" dirty="0">
            <a:solidFill>
              <a:sysClr val="windowText" lastClr="000000">
                <a:hueOff val="0"/>
                <a:satOff val="0"/>
                <a:lumOff val="0"/>
                <a:alphaOff val="0"/>
              </a:sysClr>
            </a:solidFill>
            <a:latin typeface="Garamond" panose="02020404030301010803" pitchFamily="18" charset="0"/>
            <a:ea typeface="+mn-ea"/>
            <a:cs typeface="+mn-cs"/>
          </a:endParaRPr>
        </a:p>
      </dsp:txBody>
      <dsp:txXfrm>
        <a:off x="5271546" y="3930403"/>
        <a:ext cx="4915755" cy="959107"/>
      </dsp:txXfrm>
    </dsp:sp>
    <dsp:sp modelId="{3077A2F7-AA66-459D-BC47-A00106AB3C64}">
      <dsp:nvSpPr>
        <dsp:cNvPr id="0" name=""/>
        <dsp:cNvSpPr/>
      </dsp:nvSpPr>
      <dsp:spPr>
        <a:xfrm>
          <a:off x="702078" y="3578956"/>
          <a:ext cx="4532977" cy="1541441"/>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pl-PL" sz="1800" b="1" kern="1200" dirty="0">
              <a:solidFill>
                <a:sysClr val="windowText" lastClr="000000"/>
              </a:solidFill>
              <a:latin typeface="Garamond" panose="02020404030301010803" pitchFamily="18" charset="0"/>
              <a:ea typeface="+mn-ea"/>
              <a:cs typeface="+mn-cs"/>
            </a:rPr>
            <a:t>Liczba utworzonych w programie miejsc świadczenia usług wspierania rodziny i pieczy zastępczej istniejących po zakończeniu projektu</a:t>
          </a:r>
        </a:p>
      </dsp:txBody>
      <dsp:txXfrm>
        <a:off x="777325" y="3654203"/>
        <a:ext cx="4382483" cy="13909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BC6D1-28A4-4734-A57D-992894F7BB6F}">
      <dsp:nvSpPr>
        <dsp:cNvPr id="0" name=""/>
        <dsp:cNvSpPr/>
      </dsp:nvSpPr>
      <dsp:spPr>
        <a:xfrm>
          <a:off x="3611282" y="394582"/>
          <a:ext cx="6216736" cy="1669393"/>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Calibri"/>
              <a:ea typeface="+mn-ea"/>
              <a:cs typeface="+mn-cs"/>
            </a:rPr>
            <a:t> </a:t>
          </a:r>
          <a:r>
            <a:rPr lang="pl-PL" sz="1400" kern="1200" dirty="0">
              <a:solidFill>
                <a:sysClr val="windowText" lastClr="000000">
                  <a:hueOff val="0"/>
                  <a:satOff val="0"/>
                  <a:lumOff val="0"/>
                  <a:alphaOff val="0"/>
                </a:sysClr>
              </a:solidFill>
              <a:latin typeface="Garamond" panose="02020404030301010803" pitchFamily="18" charset="0"/>
              <a:ea typeface="+mn-ea"/>
              <a:cs typeface="+mn-cs"/>
            </a:rPr>
            <a:t>Wskaźnik obejmuje osoby zagrożone ubóstwem lub wykluczeniem społecznym, które otrzymały wsparcie w postaci usług społecznych w ramach projektu.</a:t>
          </a:r>
        </a:p>
        <a:p>
          <a:pPr marL="114300" lvl="1" indent="-114300" algn="l" defTabSz="622300">
            <a:lnSpc>
              <a:spcPct val="90000"/>
            </a:lnSpc>
            <a:spcBef>
              <a:spcPct val="0"/>
            </a:spcBef>
            <a:spcAft>
              <a:spcPct val="15000"/>
            </a:spcAft>
            <a:buChar char="••"/>
          </a:pPr>
          <a:r>
            <a:rPr lang="pl-PL" sz="14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a:t>
          </a:r>
          <a:r>
            <a:rPr lang="pl-PL" sz="1400" b="0" kern="1200" dirty="0">
              <a:solidFill>
                <a:sysClr val="windowText" lastClr="000000">
                  <a:hueOff val="0"/>
                  <a:satOff val="0"/>
                  <a:lumOff val="0"/>
                  <a:alphaOff val="0"/>
                </a:sysClr>
              </a:solidFill>
              <a:latin typeface="Garamond" panose="02020404030301010803" pitchFamily="18" charset="0"/>
              <a:ea typeface="+mn-ea"/>
              <a:cs typeface="+mn-cs"/>
            </a:rPr>
            <a:t> Od rozpoczęcia udziału uczestnika w projekcie.</a:t>
          </a:r>
          <a:endParaRPr lang="pl-PL" sz="1400" b="1" kern="1200" dirty="0">
            <a:solidFill>
              <a:sysClr val="windowText" lastClr="000000">
                <a:hueOff val="0"/>
                <a:satOff val="0"/>
                <a:lumOff val="0"/>
                <a:alphaOff val="0"/>
              </a:sysClr>
            </a:solidFill>
            <a:latin typeface="Garamond" panose="02020404030301010803" pitchFamily="18" charset="0"/>
            <a:ea typeface="+mn-ea"/>
            <a:cs typeface="+mn-cs"/>
          </a:endParaRPr>
        </a:p>
      </dsp:txBody>
      <dsp:txXfrm>
        <a:off x="3611282" y="603256"/>
        <a:ext cx="5590714" cy="1252045"/>
      </dsp:txXfrm>
    </dsp:sp>
    <dsp:sp modelId="{9A12A5AC-E63D-409D-B477-5D5069F04A5A}">
      <dsp:nvSpPr>
        <dsp:cNvPr id="0" name=""/>
        <dsp:cNvSpPr/>
      </dsp:nvSpPr>
      <dsp:spPr>
        <a:xfrm>
          <a:off x="0" y="551428"/>
          <a:ext cx="3603176" cy="1372181"/>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ysClr val="windowText" lastClr="000000"/>
              </a:solidFill>
              <a:latin typeface="Garamond" panose="02020404030301010803" pitchFamily="18" charset="0"/>
              <a:ea typeface="+mn-ea"/>
              <a:cs typeface="+mn-cs"/>
            </a:rPr>
            <a:t>Liczba osób zagrożonych ubóstwem lub wykluczeniem społecznym objętych usługami społecznymi świadczonymi w interesie ogólnym w programie</a:t>
          </a:r>
        </a:p>
      </dsp:txBody>
      <dsp:txXfrm>
        <a:off x="66984" y="618412"/>
        <a:ext cx="3469208" cy="1238213"/>
      </dsp:txXfrm>
    </dsp:sp>
    <dsp:sp modelId="{B33E5E7E-14FA-48D8-A36F-3696B4F165B1}">
      <dsp:nvSpPr>
        <dsp:cNvPr id="0" name=""/>
        <dsp:cNvSpPr/>
      </dsp:nvSpPr>
      <dsp:spPr>
        <a:xfrm>
          <a:off x="3712920" y="2321894"/>
          <a:ext cx="6087642" cy="2256972"/>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Wskaźnik obejmuje osoby zagrożone ubóstwem lub wykluczeniem społecznym, które otrzymały wsparcie w postaci usług asystenckich lub opiekuńczych świadczonych </a:t>
          </a:r>
          <a:br>
            <a:rPr lang="pl-PL" sz="1400" kern="1200" dirty="0">
              <a:solidFill>
                <a:sysClr val="windowText" lastClr="000000">
                  <a:hueOff val="0"/>
                  <a:satOff val="0"/>
                  <a:lumOff val="0"/>
                  <a:alphaOff val="0"/>
                </a:sysClr>
              </a:solidFill>
              <a:latin typeface="Garamond" panose="02020404030301010803" pitchFamily="18" charset="0"/>
              <a:ea typeface="+mn-ea"/>
              <a:cs typeface="+mn-cs"/>
            </a:rPr>
          </a:br>
          <a:r>
            <a:rPr lang="pl-PL" sz="1400" kern="1200" dirty="0">
              <a:solidFill>
                <a:sysClr val="windowText" lastClr="000000">
                  <a:hueOff val="0"/>
                  <a:satOff val="0"/>
                  <a:lumOff val="0"/>
                  <a:alphaOff val="0"/>
                </a:sysClr>
              </a:solidFill>
              <a:latin typeface="Garamond" panose="02020404030301010803" pitchFamily="18" charset="0"/>
              <a:ea typeface="+mn-ea"/>
              <a:cs typeface="+mn-cs"/>
            </a:rPr>
            <a:t>w społeczności lokalnej w ramach projektu.</a:t>
          </a:r>
        </a:p>
        <a:p>
          <a:pPr marL="114300" lvl="1" indent="-114300" algn="l" defTabSz="622300">
            <a:lnSpc>
              <a:spcPct val="90000"/>
            </a:lnSpc>
            <a:spcBef>
              <a:spcPct val="0"/>
            </a:spcBef>
            <a:spcAft>
              <a:spcPct val="15000"/>
            </a:spcAft>
            <a:buChar char="••"/>
          </a:pPr>
          <a:r>
            <a:rPr lang="pl-PL" sz="14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400" kern="1200" dirty="0">
              <a:solidFill>
                <a:sysClr val="windowText" lastClr="000000">
                  <a:hueOff val="0"/>
                  <a:satOff val="0"/>
                  <a:lumOff val="0"/>
                  <a:alphaOff val="0"/>
                </a:sysClr>
              </a:solidFill>
              <a:latin typeface="Garamond" panose="02020404030301010803" pitchFamily="18" charset="0"/>
              <a:ea typeface="+mn-ea"/>
              <a:cs typeface="+mn-cs"/>
            </a:rPr>
            <a:t>Od rozpoczęcia udziału uczestnika w projekcie. </a:t>
          </a:r>
        </a:p>
      </dsp:txBody>
      <dsp:txXfrm>
        <a:off x="3712920" y="2604016"/>
        <a:ext cx="5241278" cy="1692729"/>
      </dsp:txXfrm>
    </dsp:sp>
    <dsp:sp modelId="{B500BC2F-03F3-4154-9C7D-5317BBC9F303}">
      <dsp:nvSpPr>
        <dsp:cNvPr id="0" name=""/>
        <dsp:cNvSpPr/>
      </dsp:nvSpPr>
      <dsp:spPr>
        <a:xfrm>
          <a:off x="2387" y="2634468"/>
          <a:ext cx="3731579" cy="1605565"/>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ysClr val="windowText" lastClr="000000"/>
              </a:solidFill>
              <a:latin typeface="Garamond" panose="02020404030301010803" pitchFamily="18" charset="0"/>
              <a:ea typeface="+mn-ea"/>
              <a:cs typeface="+mn-cs"/>
            </a:rPr>
            <a:t>Liczba osób zagrożonych ubóstwem lub wykluczeniem społecznym objętych usługami asystenckimi  i opiekuńczymi świadczonymi  w społeczności lokalnej w programie</a:t>
          </a:r>
        </a:p>
      </dsp:txBody>
      <dsp:txXfrm>
        <a:off x="80764" y="2712845"/>
        <a:ext cx="3574825" cy="14488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BC6D1-28A4-4734-A57D-992894F7BB6F}">
      <dsp:nvSpPr>
        <dsp:cNvPr id="0" name=""/>
        <dsp:cNvSpPr/>
      </dsp:nvSpPr>
      <dsp:spPr>
        <a:xfrm>
          <a:off x="3604282" y="0"/>
          <a:ext cx="6204685" cy="2453313"/>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a:solidFill>
                <a:sysClr val="windowText" lastClr="000000">
                  <a:hueOff val="0"/>
                  <a:satOff val="0"/>
                  <a:lumOff val="0"/>
                  <a:alphaOff val="0"/>
                </a:sysClr>
              </a:solidFill>
              <a:latin typeface="Garamond" panose="02020404030301010803" pitchFamily="18" charset="0"/>
              <a:ea typeface="+mn-ea"/>
              <a:cs typeface="+mn-cs"/>
            </a:rPr>
            <a:t>Wskaźnik obejmuje osoby zagrożone ubóstwem lub wykluczeniem społecznym które otrzymały wsparcie w projektach przewidujących pobyt w mieszkaniach chronionych lub wspomaganych, będące odbiorcami usług świadczonych w mieszkaniach chronionych lub wspomaganych.</a:t>
          </a:r>
        </a:p>
        <a:p>
          <a:pPr marL="171450" lvl="1" indent="-171450" algn="l" defTabSz="711200">
            <a:lnSpc>
              <a:spcPct val="90000"/>
            </a:lnSpc>
            <a:spcBef>
              <a:spcPct val="0"/>
            </a:spcBef>
            <a:spcAft>
              <a:spcPct val="15000"/>
            </a:spcAft>
            <a:buChar char="••"/>
          </a:pPr>
          <a:r>
            <a:rPr lang="pl-PL" sz="16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600" kern="1200" dirty="0">
              <a:solidFill>
                <a:sysClr val="windowText" lastClr="000000">
                  <a:hueOff val="0"/>
                  <a:satOff val="0"/>
                  <a:lumOff val="0"/>
                  <a:alphaOff val="0"/>
                </a:sysClr>
              </a:solidFill>
              <a:latin typeface="Garamond" panose="02020404030301010803" pitchFamily="18" charset="0"/>
              <a:ea typeface="+mn-ea"/>
              <a:cs typeface="+mn-cs"/>
            </a:rPr>
            <a:t>Od rozpoczęcia udziału uczestnika w projekcie</a:t>
          </a:r>
          <a:r>
            <a:rPr lang="pl-PL" sz="1800" kern="1200" dirty="0">
              <a:solidFill>
                <a:sysClr val="windowText" lastClr="000000">
                  <a:hueOff val="0"/>
                  <a:satOff val="0"/>
                  <a:lumOff val="0"/>
                  <a:alphaOff val="0"/>
                </a:sysClr>
              </a:solidFill>
              <a:latin typeface="Garamond" panose="02020404030301010803" pitchFamily="18" charset="0"/>
              <a:ea typeface="+mn-ea"/>
              <a:cs typeface="+mn-cs"/>
            </a:rPr>
            <a:t>. </a:t>
          </a:r>
        </a:p>
      </dsp:txBody>
      <dsp:txXfrm>
        <a:off x="3604282" y="306664"/>
        <a:ext cx="5284693" cy="1839985"/>
      </dsp:txXfrm>
    </dsp:sp>
    <dsp:sp modelId="{9A12A5AC-E63D-409D-B477-5D5069F04A5A}">
      <dsp:nvSpPr>
        <dsp:cNvPr id="0" name=""/>
        <dsp:cNvSpPr/>
      </dsp:nvSpPr>
      <dsp:spPr>
        <a:xfrm>
          <a:off x="2333" y="307701"/>
          <a:ext cx="3596191" cy="1866276"/>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ysClr val="windowText" lastClr="000000"/>
              </a:solidFill>
              <a:latin typeface="Garamond" panose="02020404030301010803" pitchFamily="18" charset="0"/>
              <a:ea typeface="+mn-ea"/>
              <a:cs typeface="+mn-cs"/>
            </a:rPr>
            <a:t>Liczba osób zagrożonych ubóstwem lub wykluczeniem społecznym objętych usługami w postaci mieszkań chronionych i wspomaganych w programie</a:t>
          </a:r>
        </a:p>
      </dsp:txBody>
      <dsp:txXfrm>
        <a:off x="93437" y="398805"/>
        <a:ext cx="3413983" cy="1684068"/>
      </dsp:txXfrm>
    </dsp:sp>
    <dsp:sp modelId="{B33E5E7E-14FA-48D8-A36F-3696B4F165B1}">
      <dsp:nvSpPr>
        <dsp:cNvPr id="0" name=""/>
        <dsp:cNvSpPr/>
      </dsp:nvSpPr>
      <dsp:spPr>
        <a:xfrm>
          <a:off x="3733134" y="2810782"/>
          <a:ext cx="6075841" cy="1950551"/>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a:solidFill>
                <a:sysClr val="windowText" lastClr="000000">
                  <a:hueOff val="0"/>
                  <a:satOff val="0"/>
                  <a:lumOff val="0"/>
                  <a:alphaOff val="0"/>
                </a:sysClr>
              </a:solidFill>
              <a:latin typeface="Garamond" panose="02020404030301010803" pitchFamily="18" charset="0"/>
              <a:ea typeface="+mn-ea"/>
              <a:cs typeface="+mn-cs"/>
            </a:rPr>
            <a:t>Wskaźnik obejmuje osoby zagrożone ubóstwem lub wykluczeniem społecznym, które otrzymały wsparcie w postaci usług wspierania rodziny i pieczy zastępczej w ramach projektu.</a:t>
          </a:r>
        </a:p>
        <a:p>
          <a:pPr marL="171450" lvl="1" indent="-171450" algn="l" defTabSz="711200">
            <a:lnSpc>
              <a:spcPct val="90000"/>
            </a:lnSpc>
            <a:spcBef>
              <a:spcPct val="0"/>
            </a:spcBef>
            <a:spcAft>
              <a:spcPct val="15000"/>
            </a:spcAft>
            <a:buChar char="••"/>
          </a:pPr>
          <a:r>
            <a:rPr lang="pl-PL" sz="1600" b="1" kern="1200" dirty="0">
              <a:solidFill>
                <a:sysClr val="windowText" lastClr="000000">
                  <a:hueOff val="0"/>
                  <a:satOff val="0"/>
                  <a:lumOff val="0"/>
                  <a:alphaOff val="0"/>
                </a:sysClr>
              </a:solidFill>
              <a:latin typeface="Garamond" panose="02020404030301010803" pitchFamily="18" charset="0"/>
              <a:ea typeface="+mn-ea"/>
              <a:cs typeface="+mn-cs"/>
            </a:rPr>
            <a:t>Moment pomiaru wskaźnika: </a:t>
          </a:r>
          <a:r>
            <a:rPr lang="pl-PL" sz="1600" kern="1200" dirty="0">
              <a:solidFill>
                <a:sysClr val="windowText" lastClr="000000">
                  <a:hueOff val="0"/>
                  <a:satOff val="0"/>
                  <a:lumOff val="0"/>
                  <a:alphaOff val="0"/>
                </a:sysClr>
              </a:solidFill>
              <a:latin typeface="Garamond" panose="02020404030301010803" pitchFamily="18" charset="0"/>
              <a:ea typeface="+mn-ea"/>
              <a:cs typeface="+mn-cs"/>
            </a:rPr>
            <a:t>Od rozpoczęcia udziału uczestnika w projekcie. </a:t>
          </a:r>
        </a:p>
      </dsp:txBody>
      <dsp:txXfrm>
        <a:off x="3733134" y="3054601"/>
        <a:ext cx="5344384" cy="1462913"/>
      </dsp:txXfrm>
    </dsp:sp>
    <dsp:sp modelId="{B500BC2F-03F3-4154-9C7D-5317BBC9F303}">
      <dsp:nvSpPr>
        <dsp:cNvPr id="0" name=""/>
        <dsp:cNvSpPr/>
      </dsp:nvSpPr>
      <dsp:spPr>
        <a:xfrm>
          <a:off x="2383" y="3066620"/>
          <a:ext cx="3724345" cy="1366800"/>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ysClr val="windowText" lastClr="000000"/>
              </a:solidFill>
              <a:latin typeface="Garamond" panose="02020404030301010803" pitchFamily="18" charset="0"/>
              <a:ea typeface="+mn-ea"/>
              <a:cs typeface="+mn-cs"/>
            </a:rPr>
            <a:t>Liczba osób zagrożonych ubóstwem lub wykluczeniem społecznym objętych usługami wspierania rodziny i pieczy zastępczej</a:t>
          </a:r>
        </a:p>
      </dsp:txBody>
      <dsp:txXfrm>
        <a:off x="69105" y="3133342"/>
        <a:ext cx="3590901" cy="12333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BC6D1-28A4-4734-A57D-992894F7BB6F}">
      <dsp:nvSpPr>
        <dsp:cNvPr id="0" name=""/>
        <dsp:cNvSpPr/>
      </dsp:nvSpPr>
      <dsp:spPr>
        <a:xfrm>
          <a:off x="4743025" y="862122"/>
          <a:ext cx="5134243" cy="1202530"/>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Wskaźnik odnosi się do liczby obiektów, które zaopatrzono w specjalne podjazdy, windy, urządzenia głośnomówiące, bądź inne udogodnienia.</a:t>
          </a:r>
        </a:p>
      </dsp:txBody>
      <dsp:txXfrm>
        <a:off x="4743025" y="1012438"/>
        <a:ext cx="4683294" cy="901898"/>
      </dsp:txXfrm>
    </dsp:sp>
    <dsp:sp modelId="{9A12A5AC-E63D-409D-B477-5D5069F04A5A}">
      <dsp:nvSpPr>
        <dsp:cNvPr id="0" name=""/>
        <dsp:cNvSpPr/>
      </dsp:nvSpPr>
      <dsp:spPr>
        <a:xfrm>
          <a:off x="614717" y="848954"/>
          <a:ext cx="4074130" cy="1198988"/>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pl-PL" sz="1600" b="0" kern="1200" dirty="0">
            <a:solidFill>
              <a:sysClr val="windowText" lastClr="000000"/>
            </a:solidFill>
            <a:latin typeface="Garamond" panose="02020404030301010803" pitchFamily="18" charset="0"/>
            <a:ea typeface="+mn-ea"/>
            <a:cs typeface="+mn-cs"/>
          </a:endParaRPr>
        </a:p>
        <a:p>
          <a:pPr lvl="0" algn="ctr" defTabSz="711200">
            <a:lnSpc>
              <a:spcPct val="100000"/>
            </a:lnSpc>
            <a:spcBef>
              <a:spcPct val="0"/>
            </a:spcBef>
            <a:spcAft>
              <a:spcPct val="35000"/>
            </a:spcAft>
          </a:pPr>
          <a:r>
            <a:rPr lang="pl-PL" sz="1600" b="1" kern="1200" dirty="0">
              <a:solidFill>
                <a:sysClr val="windowText" lastClr="000000"/>
              </a:solidFill>
              <a:latin typeface="Garamond" panose="02020404030301010803" pitchFamily="18" charset="0"/>
              <a:ea typeface="+mn-ea"/>
              <a:cs typeface="+mn-cs"/>
            </a:rPr>
            <a:t>Liczba obiektów dostosowanych  do potrzeb osób z niepełnosprawnościami</a:t>
          </a:r>
        </a:p>
        <a:p>
          <a:pPr lvl="0" algn="ctr" defTabSz="711200">
            <a:lnSpc>
              <a:spcPct val="90000"/>
            </a:lnSpc>
            <a:spcBef>
              <a:spcPct val="0"/>
            </a:spcBef>
            <a:spcAft>
              <a:spcPct val="35000"/>
            </a:spcAft>
          </a:pPr>
          <a:endParaRPr lang="pl-PL" sz="1200" kern="1200" dirty="0">
            <a:solidFill>
              <a:sysClr val="windowText" lastClr="000000"/>
            </a:solidFill>
            <a:latin typeface="Calibri"/>
            <a:ea typeface="+mn-ea"/>
            <a:cs typeface="+mn-cs"/>
          </a:endParaRPr>
        </a:p>
      </dsp:txBody>
      <dsp:txXfrm>
        <a:off x="673247" y="907484"/>
        <a:ext cx="3957070" cy="1081928"/>
      </dsp:txXfrm>
    </dsp:sp>
    <dsp:sp modelId="{B33E5E7E-14FA-48D8-A36F-3696B4F165B1}">
      <dsp:nvSpPr>
        <dsp:cNvPr id="0" name=""/>
        <dsp:cNvSpPr/>
      </dsp:nvSpPr>
      <dsp:spPr>
        <a:xfrm>
          <a:off x="4588476" y="2320479"/>
          <a:ext cx="5293716" cy="2243957"/>
        </a:xfrm>
        <a:prstGeom prst="rightArrow">
          <a:avLst>
            <a:gd name="adj1" fmla="val 75000"/>
            <a:gd name="adj2" fmla="val 50000"/>
          </a:avLst>
        </a:prstGeom>
        <a:solidFill>
          <a:srgbClr val="4F81BD">
            <a:lumMod val="20000"/>
            <a:lumOff val="80000"/>
            <a:alpha val="90000"/>
          </a:srgbClr>
        </a:solidFill>
        <a:ln w="55000" cap="flat" cmpd="thickThin"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Wskaźnik mierzy liczbę osób objętych szkoleniami/doradztwem w zakresie nabywania/doskonalenia umiejętności warunkujących efektywne korzystanie z mediów elektronicznych tj. m.in. korzystania z komputera, różnych rodzajów oprogramowania</a:t>
          </a:r>
          <a:endParaRPr lang="pl-PL" sz="1400" kern="1200" dirty="0">
            <a:solidFill>
              <a:sysClr val="windowText" lastClr="000000">
                <a:hueOff val="0"/>
                <a:satOff val="0"/>
                <a:lumOff val="0"/>
                <a:alphaOff val="0"/>
              </a:sysClr>
            </a:solidFill>
            <a:latin typeface="Calibri"/>
            <a:ea typeface="+mn-ea"/>
            <a:cs typeface="+mn-cs"/>
          </a:endParaRPr>
        </a:p>
        <a:p>
          <a:pPr marL="114300" lvl="1" indent="-114300" algn="l" defTabSz="622300">
            <a:lnSpc>
              <a:spcPct val="90000"/>
            </a:lnSpc>
            <a:spcBef>
              <a:spcPct val="0"/>
            </a:spcBef>
            <a:spcAft>
              <a:spcPct val="15000"/>
            </a:spcAft>
            <a:buChar char="••"/>
          </a:pPr>
          <a:r>
            <a:rPr lang="pl-PL" sz="1400" kern="1200" dirty="0">
              <a:solidFill>
                <a:sysClr val="windowText" lastClr="000000">
                  <a:hueOff val="0"/>
                  <a:satOff val="0"/>
                  <a:lumOff val="0"/>
                  <a:alphaOff val="0"/>
                </a:sysClr>
              </a:solidFill>
              <a:latin typeface="Garamond" panose="02020404030301010803" pitchFamily="18" charset="0"/>
              <a:ea typeface="+mn-ea"/>
              <a:cs typeface="+mn-cs"/>
            </a:rPr>
            <a:t>Moment pomiaru wskaźnika od rozpoczęcia udziału w projekcie.</a:t>
          </a:r>
        </a:p>
      </dsp:txBody>
      <dsp:txXfrm>
        <a:off x="4588476" y="2600974"/>
        <a:ext cx="4452232" cy="1682967"/>
      </dsp:txXfrm>
    </dsp:sp>
    <dsp:sp modelId="{B500BC2F-03F3-4154-9C7D-5317BBC9F303}">
      <dsp:nvSpPr>
        <dsp:cNvPr id="0" name=""/>
        <dsp:cNvSpPr/>
      </dsp:nvSpPr>
      <dsp:spPr>
        <a:xfrm>
          <a:off x="476409" y="2513337"/>
          <a:ext cx="4047603" cy="1837500"/>
        </a:xfrm>
        <a:prstGeom prst="roundRect">
          <a:avLst/>
        </a:prstGeom>
        <a:solidFill>
          <a:sysClr val="window" lastClr="FFFFFF"/>
        </a:solidFill>
        <a:ln w="55000" cap="flat" cmpd="thickThin" algn="ctr">
          <a:solidFill>
            <a:srgbClr val="4BACC6"/>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pl-PL" sz="1600" b="1" kern="1200" dirty="0">
            <a:solidFill>
              <a:sysClr val="windowText" lastClr="000000"/>
            </a:solidFill>
            <a:latin typeface="Calibri"/>
            <a:ea typeface="+mn-ea"/>
            <a:cs typeface="+mn-cs"/>
          </a:endParaRPr>
        </a:p>
        <a:p>
          <a:pPr lvl="0" algn="ctr" defTabSz="711200">
            <a:lnSpc>
              <a:spcPct val="90000"/>
            </a:lnSpc>
            <a:spcBef>
              <a:spcPct val="0"/>
            </a:spcBef>
            <a:spcAft>
              <a:spcPct val="35000"/>
            </a:spcAft>
          </a:pPr>
          <a:r>
            <a:rPr lang="pl-PL" sz="1600" b="1" kern="1200" dirty="0">
              <a:solidFill>
                <a:sysClr val="windowText" lastClr="000000"/>
              </a:solidFill>
              <a:latin typeface="Garamond" panose="02020404030301010803" pitchFamily="18" charset="0"/>
              <a:ea typeface="+mn-ea"/>
              <a:cs typeface="+mn-cs"/>
            </a:rPr>
            <a:t>Liczba osób objętych szkoleniami/doradztwem w zakresie kompetencji cyfrowych</a:t>
          </a:r>
          <a:endParaRPr lang="pl-PL" sz="1600" b="0" kern="1200" dirty="0">
            <a:solidFill>
              <a:sysClr val="windowText" lastClr="000000"/>
            </a:solidFill>
            <a:latin typeface="Garamond" panose="02020404030301010803" pitchFamily="18" charset="0"/>
            <a:ea typeface="+mn-ea"/>
            <a:cs typeface="+mn-cs"/>
          </a:endParaRPr>
        </a:p>
        <a:p>
          <a:pPr lvl="0" algn="ctr" defTabSz="711200">
            <a:lnSpc>
              <a:spcPct val="90000"/>
            </a:lnSpc>
            <a:spcBef>
              <a:spcPct val="0"/>
            </a:spcBef>
            <a:spcAft>
              <a:spcPct val="35000"/>
            </a:spcAft>
          </a:pPr>
          <a:endParaRPr lang="pl-PL" sz="1400" kern="1200" dirty="0">
            <a:solidFill>
              <a:sysClr val="windowText" lastClr="000000"/>
            </a:solidFill>
            <a:latin typeface="Calibri"/>
            <a:ea typeface="+mn-ea"/>
            <a:cs typeface="+mn-cs"/>
          </a:endParaRPr>
        </a:p>
      </dsp:txBody>
      <dsp:txXfrm>
        <a:off x="566108" y="2603036"/>
        <a:ext cx="3868205" cy="165810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835CA515-3D8E-4CB0-9CF9-A0C1A944C14C}" type="datetimeFigureOut">
              <a:rPr lang="pl-PL" smtClean="0"/>
              <a:t>07.05.2019</a:t>
            </a:fld>
            <a:endParaRPr lang="pl-PL"/>
          </a:p>
        </p:txBody>
      </p:sp>
      <p:sp>
        <p:nvSpPr>
          <p:cNvPr id="4" name="Symbol zastępczy stopki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2460E9CD-33E3-47F8-B06E-EE29F6C42E6E}" type="slidenum">
              <a:rPr lang="pl-PL" smtClean="0"/>
              <a:t>‹#›</a:t>
            </a:fld>
            <a:endParaRPr lang="pl-PL"/>
          </a:p>
        </p:txBody>
      </p:sp>
    </p:spTree>
    <p:extLst>
      <p:ext uri="{BB962C8B-B14F-4D97-AF65-F5344CB8AC3E}">
        <p14:creationId xmlns:p14="http://schemas.microsoft.com/office/powerpoint/2010/main" val="3603034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53811495-ABE7-4336-833D-A7B7CDC61EF8}" type="datetimeFigureOut">
              <a:rPr lang="pl-PL" smtClean="0"/>
              <a:t>07.05.2019</a:t>
            </a:fld>
            <a:endParaRPr lang="pl-PL"/>
          </a:p>
        </p:txBody>
      </p:sp>
      <p:sp>
        <p:nvSpPr>
          <p:cNvPr id="4" name="Symbol zastępczy obrazu slajdu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002AAE6-DD5F-4CC8-933E-B6313B3862DB}" type="slidenum">
              <a:rPr lang="pl-PL" smtClean="0"/>
              <a:t>‹#›</a:t>
            </a:fld>
            <a:endParaRPr lang="pl-PL"/>
          </a:p>
        </p:txBody>
      </p:sp>
    </p:spTree>
    <p:extLst>
      <p:ext uri="{BB962C8B-B14F-4D97-AF65-F5344CB8AC3E}">
        <p14:creationId xmlns:p14="http://schemas.microsoft.com/office/powerpoint/2010/main" val="3910018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kern="1200" dirty="0">
              <a:solidFill>
                <a:schemeClr val="tx1"/>
              </a:solidFill>
              <a:effectLst/>
              <a:latin typeface="Calibri" pitchFamily="34" charset="0"/>
              <a:ea typeface="+mn-ea"/>
              <a:cs typeface="+mn-cs"/>
            </a:endParaRPr>
          </a:p>
        </p:txBody>
      </p:sp>
      <p:sp>
        <p:nvSpPr>
          <p:cNvPr id="4" name="Symbol zastępczy numeru slajdu 3"/>
          <p:cNvSpPr>
            <a:spLocks noGrp="1"/>
          </p:cNvSpPr>
          <p:nvPr>
            <p:ph type="sldNum" sz="quarter" idx="10"/>
          </p:nvPr>
        </p:nvSpPr>
        <p:spPr/>
        <p:txBody>
          <a:bodyPr/>
          <a:lstStyle/>
          <a:p>
            <a:fld id="{4002AAE6-DD5F-4CC8-933E-B6313B3862DB}" type="slidenum">
              <a:rPr lang="pl-PL" smtClean="0"/>
              <a:t>1</a:t>
            </a:fld>
            <a:endParaRPr lang="pl-PL"/>
          </a:p>
        </p:txBody>
      </p:sp>
    </p:spTree>
    <p:extLst>
      <p:ext uri="{BB962C8B-B14F-4D97-AF65-F5344CB8AC3E}">
        <p14:creationId xmlns:p14="http://schemas.microsoft.com/office/powerpoint/2010/main" val="3422005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buFont typeface="Arial" panose="020B0604020202020204" pitchFamily="34" charset="0"/>
              <a:buNone/>
              <a:defRPr/>
            </a:pPr>
            <a:endParaRPr lang="pl-PL" sz="1200"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17</a:t>
            </a:fld>
            <a:endParaRPr lang="pl-PL"/>
          </a:p>
        </p:txBody>
      </p:sp>
    </p:spTree>
    <p:extLst>
      <p:ext uri="{BB962C8B-B14F-4D97-AF65-F5344CB8AC3E}">
        <p14:creationId xmlns:p14="http://schemas.microsoft.com/office/powerpoint/2010/main" val="2796239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a:solidFill>
                  <a:schemeClr val="tx1"/>
                </a:solidFill>
                <a:effectLst/>
                <a:latin typeface="+mn-lt"/>
                <a:ea typeface="+mn-ea"/>
                <a:cs typeface="+mn-cs"/>
              </a:rPr>
              <a:t>Kluczowym zadaniem projektów powinny stać się działania prewencyjne, które mają za zadanie zapobiegać umieszczaniu osób w opiece instytucjonalnej,</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w przypadku projektów skierowanych na wsparcie rodziny i pieczy zastępczej rozdzielaniu dziecka z rodziną i kierowaniu go do pieczy zastępczej.</a:t>
            </a:r>
          </a:p>
          <a:p>
            <a:endParaRPr lang="pl-PL"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W projektach zakładających tworzenie nowych miejsc świadczenia usług społecznych finansowanych ze środków Europejskiego Funduszu Społecznego zastosowane zostaną mechanizmy gwarantujące trwałość miejsc świadczenia usług społecznych po zakończeniu projektu, co najmniej przez okres odpowiadający okresowi realizacji projektu. </a:t>
            </a:r>
          </a:p>
          <a:p>
            <a:endParaRPr lang="pl-PL"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Preferowane do objęcia wsparciem EFS w ramach projektów są osoby</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lub rodziny korzystające z PO PŻ, a zakres wsparcia dla tych osób lub rodzin nie będzie powielał działań, które dana osoba lub rodzina otrzymała</a:t>
            </a:r>
            <a:r>
              <a:rPr lang="pl-PL" sz="1200" kern="1200" baseline="0" dirty="0">
                <a:solidFill>
                  <a:schemeClr val="tx1"/>
                </a:solidFill>
                <a:effectLst/>
                <a:latin typeface="+mn-lt"/>
                <a:ea typeface="+mn-ea"/>
                <a:cs typeface="+mn-cs"/>
              </a:rPr>
              <a:t> </a:t>
            </a:r>
            <a:r>
              <a:rPr lang="pl-PL" sz="1200" kern="1200" dirty="0">
                <a:solidFill>
                  <a:schemeClr val="tx1"/>
                </a:solidFill>
                <a:effectLst/>
                <a:latin typeface="+mn-lt"/>
                <a:ea typeface="+mn-ea"/>
                <a:cs typeface="+mn-cs"/>
              </a:rPr>
              <a:t>lub otrzymuje z PO PŻ w ramach działań towarzyszących, o których mowa</a:t>
            </a:r>
            <a:r>
              <a:rPr lang="pl-PL" sz="1200" kern="1200" baseline="0" dirty="0">
                <a:solidFill>
                  <a:schemeClr val="tx1"/>
                </a:solidFill>
                <a:effectLst/>
                <a:latin typeface="+mn-lt"/>
                <a:ea typeface="+mn-ea"/>
                <a:cs typeface="+mn-cs"/>
              </a:rPr>
              <a:t> </a:t>
            </a:r>
            <a:r>
              <a:rPr lang="pl-PL" sz="1200" kern="1200" dirty="0">
                <a:solidFill>
                  <a:schemeClr val="tx1"/>
                </a:solidFill>
                <a:effectLst/>
                <a:latin typeface="+mn-lt"/>
                <a:ea typeface="+mn-ea"/>
                <a:cs typeface="+mn-cs"/>
              </a:rPr>
              <a:t>w PO PŻ.</a:t>
            </a:r>
          </a:p>
          <a:p>
            <a:endParaRPr lang="pl-PL"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OPS i PCPR realizują swoje projekty z wykorzystaniem:</a:t>
            </a:r>
          </a:p>
          <a:p>
            <a:pPr lvl="0"/>
            <a:r>
              <a:rPr lang="pl-PL" sz="1200" kern="1200" dirty="0">
                <a:solidFill>
                  <a:schemeClr val="tx1"/>
                </a:solidFill>
                <a:effectLst/>
                <a:latin typeface="+mn-lt"/>
                <a:ea typeface="+mn-ea"/>
                <a:cs typeface="+mn-cs"/>
              </a:rPr>
              <a:t>a) kontraktu socjalnego lub indywidualnych programów, o których mowa</a:t>
            </a:r>
            <a:r>
              <a:rPr lang="pl-PL" sz="1200" kern="1200" baseline="0" dirty="0">
                <a:solidFill>
                  <a:schemeClr val="tx1"/>
                </a:solidFill>
                <a:effectLst/>
                <a:latin typeface="+mn-lt"/>
                <a:ea typeface="+mn-ea"/>
                <a:cs typeface="+mn-cs"/>
              </a:rPr>
              <a:t> </a:t>
            </a:r>
            <a:r>
              <a:rPr lang="pl-PL" sz="1200" kern="1200" dirty="0">
                <a:solidFill>
                  <a:schemeClr val="tx1"/>
                </a:solidFill>
                <a:effectLst/>
                <a:latin typeface="+mn-lt"/>
                <a:ea typeface="+mn-ea"/>
                <a:cs typeface="+mn-cs"/>
              </a:rPr>
              <a:t>w ustawie z dnia 12 marca 2004 r. o pomocy społecznej lub dokumentów równoważnych w przypadku PCPR;</a:t>
            </a:r>
          </a:p>
          <a:p>
            <a:pPr lvl="0"/>
            <a:r>
              <a:rPr lang="pl-PL" sz="1200" kern="1200" dirty="0">
                <a:solidFill>
                  <a:schemeClr val="tx1"/>
                </a:solidFill>
                <a:effectLst/>
                <a:latin typeface="+mn-lt"/>
                <a:ea typeface="+mn-ea"/>
                <a:cs typeface="+mn-cs"/>
              </a:rPr>
              <a:t>b) programów aktywności lokalnej w formie lokalnych programów pomocy społecznej, o których mowa w art. 110 ust. 10 oraz art. 112 ust. 13 ustawy</a:t>
            </a:r>
            <a:r>
              <a:rPr lang="pl-PL" sz="1200" kern="1200" baseline="0" dirty="0">
                <a:solidFill>
                  <a:schemeClr val="tx1"/>
                </a:solidFill>
                <a:effectLst/>
                <a:latin typeface="+mn-lt"/>
                <a:ea typeface="+mn-ea"/>
                <a:cs typeface="+mn-cs"/>
              </a:rPr>
              <a:t> </a:t>
            </a:r>
            <a:r>
              <a:rPr lang="pl-PL" sz="1200" kern="1200" dirty="0">
                <a:solidFill>
                  <a:schemeClr val="tx1"/>
                </a:solidFill>
                <a:effectLst/>
                <a:latin typeface="+mn-lt"/>
                <a:ea typeface="+mn-ea"/>
                <a:cs typeface="+mn-cs"/>
              </a:rPr>
              <a:t>z dnia 12 marca 2004 r. o pomocy społecznej;</a:t>
            </a:r>
          </a:p>
          <a:p>
            <a:pPr lvl="0"/>
            <a:r>
              <a:rPr lang="pl-PL" sz="1200" kern="1200" dirty="0">
                <a:solidFill>
                  <a:schemeClr val="tx1"/>
                </a:solidFill>
                <a:effectLst/>
                <a:latin typeface="+mn-lt"/>
                <a:ea typeface="+mn-ea"/>
                <a:cs typeface="+mn-cs"/>
              </a:rPr>
              <a:t>c) projektów socjalnych.</a:t>
            </a:r>
          </a:p>
          <a:p>
            <a:r>
              <a:rPr lang="pl-PL" sz="1200" kern="1200" dirty="0">
                <a:solidFill>
                  <a:schemeClr val="tx1"/>
                </a:solidFill>
                <a:effectLst/>
                <a:latin typeface="+mn-lt"/>
                <a:ea typeface="+mn-ea"/>
                <a:cs typeface="+mn-cs"/>
              </a:rPr>
              <a:t>Podmioty nie będące OPS i PCPR realizują swoje projekty z wykorzystaniem umowy na wzór kontraktu socjalnego.</a:t>
            </a:r>
          </a:p>
          <a:p>
            <a:endParaRPr lang="pl-PL"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Realizacja projektu musi odbywać się we współpracy z co najmniej jednym podmiotem lokalnym (zgodnie z katalogiem beneficjentów określonym</a:t>
            </a:r>
            <a:r>
              <a:rPr lang="pl-PL" sz="1200" kern="1200" baseline="0" dirty="0">
                <a:solidFill>
                  <a:schemeClr val="tx1"/>
                </a:solidFill>
                <a:effectLst/>
                <a:latin typeface="+mn-lt"/>
                <a:ea typeface="+mn-ea"/>
                <a:cs typeface="+mn-cs"/>
              </a:rPr>
              <a:t> </a:t>
            </a:r>
            <a:r>
              <a:rPr lang="pl-PL" sz="1200" kern="1200" dirty="0">
                <a:solidFill>
                  <a:schemeClr val="tx1"/>
                </a:solidFill>
                <a:effectLst/>
                <a:latin typeface="+mn-lt"/>
                <a:ea typeface="+mn-ea"/>
                <a:cs typeface="+mn-cs"/>
              </a:rPr>
              <a:t>w SzOOP) działającym na obszarze realizacji projektu. Zakres współpracy musi zostać wskazany we wniosku o dofinansowanie projektu.</a:t>
            </a:r>
            <a:endParaRPr lang="pl-PL"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20</a:t>
            </a:fld>
            <a:endParaRPr lang="pl-PL"/>
          </a:p>
        </p:txBody>
      </p:sp>
    </p:spTree>
    <p:extLst>
      <p:ext uri="{BB962C8B-B14F-4D97-AF65-F5344CB8AC3E}">
        <p14:creationId xmlns:p14="http://schemas.microsoft.com/office/powerpoint/2010/main" val="3197865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buFont typeface="Arial" panose="020B0604020202020204" pitchFamily="34" charset="0"/>
              <a:buNone/>
              <a:defRPr/>
            </a:pPr>
            <a:endParaRPr lang="pl-PL" sz="1200"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28</a:t>
            </a:fld>
            <a:endParaRPr lang="pl-PL"/>
          </a:p>
        </p:txBody>
      </p:sp>
    </p:spTree>
    <p:extLst>
      <p:ext uri="{BB962C8B-B14F-4D97-AF65-F5344CB8AC3E}">
        <p14:creationId xmlns:p14="http://schemas.microsoft.com/office/powerpoint/2010/main" val="1811245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0" dirty="0">
                <a:latin typeface="Garamond" pitchFamily="18" charset="0"/>
              </a:rPr>
              <a:t>Za datę wpływu wniosku o dofinansowanie projektu uznaje się datę wpływu wniosku</a:t>
            </a:r>
            <a:r>
              <a:rPr lang="pl-PL" sz="1200" b="0" baseline="0" dirty="0">
                <a:latin typeface="Garamond" pitchFamily="18" charset="0"/>
              </a:rPr>
              <a:t> </a:t>
            </a:r>
            <a:r>
              <a:rPr lang="pl-PL" sz="1200" b="0" dirty="0">
                <a:latin typeface="Garamond" pitchFamily="18" charset="0"/>
              </a:rPr>
              <a:t>w formie</a:t>
            </a:r>
            <a:r>
              <a:rPr lang="pl-PL" sz="1200" b="0" baseline="0" dirty="0">
                <a:latin typeface="Garamond" pitchFamily="18" charset="0"/>
              </a:rPr>
              <a:t> </a:t>
            </a:r>
            <a:r>
              <a:rPr lang="pl-PL" sz="1200" b="0" dirty="0">
                <a:latin typeface="Garamond" pitchFamily="18" charset="0"/>
              </a:rPr>
              <a:t>elektronicznej. </a:t>
            </a:r>
          </a:p>
        </p:txBody>
      </p:sp>
      <p:sp>
        <p:nvSpPr>
          <p:cNvPr id="4" name="Symbol zastępczy numeru slajdu 3"/>
          <p:cNvSpPr>
            <a:spLocks noGrp="1"/>
          </p:cNvSpPr>
          <p:nvPr>
            <p:ph type="sldNum" sz="quarter" idx="10"/>
          </p:nvPr>
        </p:nvSpPr>
        <p:spPr/>
        <p:txBody>
          <a:bodyPr/>
          <a:lstStyle/>
          <a:p>
            <a:fld id="{4002AAE6-DD5F-4CC8-933E-B6313B3862DB}" type="slidenum">
              <a:rPr lang="pl-PL" smtClean="0"/>
              <a:t>4</a:t>
            </a:fld>
            <a:endParaRPr lang="pl-PL"/>
          </a:p>
        </p:txBody>
      </p:sp>
    </p:spTree>
    <p:extLst>
      <p:ext uri="{BB962C8B-B14F-4D97-AF65-F5344CB8AC3E}">
        <p14:creationId xmlns:p14="http://schemas.microsoft.com/office/powerpoint/2010/main" val="26682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ltLang="pl-PL" u="none"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7</a:t>
            </a:fld>
            <a:endParaRPr lang="pl-PL"/>
          </a:p>
        </p:txBody>
      </p:sp>
    </p:spTree>
    <p:extLst>
      <p:ext uri="{BB962C8B-B14F-4D97-AF65-F5344CB8AC3E}">
        <p14:creationId xmlns:p14="http://schemas.microsoft.com/office/powerpoint/2010/main" val="4265291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buFont typeface="Arial" panose="020B0604020202020204" pitchFamily="34" charset="0"/>
              <a:buNone/>
              <a:defRPr/>
            </a:pPr>
            <a:endParaRPr lang="pl-PL" sz="1200"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11</a:t>
            </a:fld>
            <a:endParaRPr lang="pl-PL"/>
          </a:p>
        </p:txBody>
      </p:sp>
    </p:spTree>
    <p:extLst>
      <p:ext uri="{BB962C8B-B14F-4D97-AF65-F5344CB8AC3E}">
        <p14:creationId xmlns:p14="http://schemas.microsoft.com/office/powerpoint/2010/main" val="999224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buFont typeface="Arial" panose="020B0604020202020204" pitchFamily="34" charset="0"/>
              <a:buNone/>
              <a:defRPr/>
            </a:pPr>
            <a:endParaRPr lang="pl-PL" sz="1200"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12</a:t>
            </a:fld>
            <a:endParaRPr lang="pl-PL"/>
          </a:p>
        </p:txBody>
      </p:sp>
    </p:spTree>
    <p:extLst>
      <p:ext uri="{BB962C8B-B14F-4D97-AF65-F5344CB8AC3E}">
        <p14:creationId xmlns:p14="http://schemas.microsoft.com/office/powerpoint/2010/main" val="3475670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buFont typeface="Arial" panose="020B0604020202020204" pitchFamily="34" charset="0"/>
              <a:buNone/>
              <a:defRPr/>
            </a:pPr>
            <a:endParaRPr lang="pl-PL" sz="1200"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13</a:t>
            </a:fld>
            <a:endParaRPr lang="pl-PL"/>
          </a:p>
        </p:txBody>
      </p:sp>
    </p:spTree>
    <p:extLst>
      <p:ext uri="{BB962C8B-B14F-4D97-AF65-F5344CB8AC3E}">
        <p14:creationId xmlns:p14="http://schemas.microsoft.com/office/powerpoint/2010/main" val="4172763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buFont typeface="Arial" panose="020B0604020202020204" pitchFamily="34" charset="0"/>
              <a:buNone/>
              <a:defRPr/>
            </a:pPr>
            <a:endParaRPr lang="pl-PL" sz="1200"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14</a:t>
            </a:fld>
            <a:endParaRPr lang="pl-PL"/>
          </a:p>
        </p:txBody>
      </p:sp>
    </p:spTree>
    <p:extLst>
      <p:ext uri="{BB962C8B-B14F-4D97-AF65-F5344CB8AC3E}">
        <p14:creationId xmlns:p14="http://schemas.microsoft.com/office/powerpoint/2010/main" val="2582471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buFont typeface="Arial" panose="020B0604020202020204" pitchFamily="34" charset="0"/>
              <a:buNone/>
              <a:defRPr/>
            </a:pPr>
            <a:endParaRPr lang="pl-PL" sz="1200"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15</a:t>
            </a:fld>
            <a:endParaRPr lang="pl-PL"/>
          </a:p>
        </p:txBody>
      </p:sp>
    </p:spTree>
    <p:extLst>
      <p:ext uri="{BB962C8B-B14F-4D97-AF65-F5344CB8AC3E}">
        <p14:creationId xmlns:p14="http://schemas.microsoft.com/office/powerpoint/2010/main" val="2060421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buFont typeface="Arial" panose="020B0604020202020204" pitchFamily="34" charset="0"/>
              <a:buNone/>
              <a:defRPr/>
            </a:pPr>
            <a:endParaRPr lang="pl-PL" sz="1200" dirty="0"/>
          </a:p>
        </p:txBody>
      </p:sp>
      <p:sp>
        <p:nvSpPr>
          <p:cNvPr id="4" name="Symbol zastępczy numeru slajdu 3"/>
          <p:cNvSpPr>
            <a:spLocks noGrp="1"/>
          </p:cNvSpPr>
          <p:nvPr>
            <p:ph type="sldNum" sz="quarter" idx="10"/>
          </p:nvPr>
        </p:nvSpPr>
        <p:spPr/>
        <p:txBody>
          <a:bodyPr/>
          <a:lstStyle/>
          <a:p>
            <a:fld id="{4002AAE6-DD5F-4CC8-933E-B6313B3862DB}" type="slidenum">
              <a:rPr lang="pl-PL" smtClean="0"/>
              <a:t>16</a:t>
            </a:fld>
            <a:endParaRPr lang="pl-PL"/>
          </a:p>
        </p:txBody>
      </p:sp>
    </p:spTree>
    <p:extLst>
      <p:ext uri="{BB962C8B-B14F-4D97-AF65-F5344CB8AC3E}">
        <p14:creationId xmlns:p14="http://schemas.microsoft.com/office/powerpoint/2010/main" val="400940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08E01550-AA5E-4DC7-A73F-74C584B96117}" type="datetimeFigureOut">
              <a:rPr lang="pl-PL" smtClean="0"/>
              <a:t>07.05.2019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749108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8E01550-AA5E-4DC7-A73F-74C584B96117}" type="datetimeFigureOut">
              <a:rPr lang="pl-PL" smtClean="0"/>
              <a:t>07.05.2019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341345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8E01550-AA5E-4DC7-A73F-74C584B96117}" type="datetimeFigureOut">
              <a:rPr lang="pl-PL" smtClean="0"/>
              <a:t>07.05.2019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106650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08E01550-AA5E-4DC7-A73F-74C584B96117}" type="datetimeFigureOut">
              <a:rPr lang="pl-PL" smtClean="0"/>
              <a:t>07.05.2019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2841200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08E01550-AA5E-4DC7-A73F-74C584B96117}" type="datetimeFigureOut">
              <a:rPr lang="pl-PL" smtClean="0"/>
              <a:t>07.05.2019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135477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08E01550-AA5E-4DC7-A73F-74C584B96117}" type="datetimeFigureOut">
              <a:rPr lang="pl-PL" smtClean="0"/>
              <a:t>07.05.2019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577559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08E01550-AA5E-4DC7-A73F-74C584B96117}" type="datetimeFigureOut">
              <a:rPr lang="pl-PL" smtClean="0"/>
              <a:t>07.05.2019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165014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08E01550-AA5E-4DC7-A73F-74C584B96117}" type="datetimeFigureOut">
              <a:rPr lang="pl-PL" smtClean="0"/>
              <a:t>07.05.2019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213564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8E01550-AA5E-4DC7-A73F-74C584B96117}" type="datetimeFigureOut">
              <a:rPr lang="pl-PL" smtClean="0"/>
              <a:t>07.05.2019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1378468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08E01550-AA5E-4DC7-A73F-74C584B96117}" type="datetimeFigureOut">
              <a:rPr lang="pl-PL" smtClean="0"/>
              <a:t>07.05.2019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3778295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08E01550-AA5E-4DC7-A73F-74C584B96117}" type="datetimeFigureOut">
              <a:rPr lang="pl-PL" smtClean="0"/>
              <a:t>07.05.2019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6CB73F6-1EBD-4D9D-8288-57EE4F40682E}" type="slidenum">
              <a:rPr lang="pl-PL" smtClean="0"/>
              <a:t>‹#›</a:t>
            </a:fld>
            <a:endParaRPr lang="pl-PL"/>
          </a:p>
        </p:txBody>
      </p:sp>
    </p:spTree>
    <p:extLst>
      <p:ext uri="{BB962C8B-B14F-4D97-AF65-F5344CB8AC3E}">
        <p14:creationId xmlns:p14="http://schemas.microsoft.com/office/powerpoint/2010/main" val="82755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01550-AA5E-4DC7-A73F-74C584B96117}" type="datetimeFigureOut">
              <a:rPr lang="pl-PL" smtClean="0"/>
              <a:t>07.05.2019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B73F6-1EBD-4D9D-8288-57EE4F40682E}" type="slidenum">
              <a:rPr lang="pl-PL" smtClean="0"/>
              <a:t>‹#›</a:t>
            </a:fld>
            <a:endParaRPr lang="pl-PL"/>
          </a:p>
        </p:txBody>
      </p:sp>
    </p:spTree>
    <p:extLst>
      <p:ext uri="{BB962C8B-B14F-4D97-AF65-F5344CB8AC3E}">
        <p14:creationId xmlns:p14="http://schemas.microsoft.com/office/powerpoint/2010/main" val="2462212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9" descr="C:\Documents and Settings\n.tarkowska\Pulpit\Rysunek1.png"/>
          <p:cNvPicPr>
            <a:picLocks noChangeAspect="1" noChangeArrowheads="1"/>
          </p:cNvPicPr>
          <p:nvPr/>
        </p:nvPicPr>
        <p:blipFill rotWithShape="1">
          <a:blip r:embed="rId3" cstate="print"/>
          <a:srcRect t="15796" b="17997"/>
          <a:stretch/>
        </p:blipFill>
        <p:spPr bwMode="auto">
          <a:xfrm>
            <a:off x="-1" y="5213681"/>
            <a:ext cx="12194931" cy="1652336"/>
          </a:xfrm>
          <a:prstGeom prst="rect">
            <a:avLst/>
          </a:prstGeom>
          <a:noFill/>
          <a:ln w="9525">
            <a:noFill/>
            <a:miter lim="800000"/>
            <a:headEnd/>
            <a:tailEnd/>
          </a:ln>
        </p:spPr>
      </p:pic>
      <p:sp>
        <p:nvSpPr>
          <p:cNvPr id="7" name="pole tekstowe 3"/>
          <p:cNvSpPr txBox="1">
            <a:spLocks noChangeArrowheads="1"/>
          </p:cNvSpPr>
          <p:nvPr/>
        </p:nvSpPr>
        <p:spPr bwMode="auto">
          <a:xfrm>
            <a:off x="4542874" y="5352381"/>
            <a:ext cx="3095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algn="ctr" eaLnBrk="1" hangingPunct="1"/>
            <a:r>
              <a:rPr lang="pl-PL" altLang="pl-PL" sz="1800" b="0" dirty="0"/>
              <a:t>   Olsztyn, </a:t>
            </a:r>
            <a:r>
              <a:rPr lang="pl-PL" altLang="pl-PL" sz="1800" b="0" dirty="0" smtClean="0"/>
              <a:t>14.05.2019 </a:t>
            </a:r>
            <a:r>
              <a:rPr lang="pl-PL" altLang="pl-PL" sz="1800" b="0" dirty="0"/>
              <a:t>r.</a:t>
            </a:r>
          </a:p>
        </p:txBody>
      </p:sp>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20" name="Strzałka: pięciokąt 19">
            <a:extLst>
              <a:ext uri="{FF2B5EF4-FFF2-40B4-BE49-F238E27FC236}">
                <a16:creationId xmlns:a16="http://schemas.microsoft.com/office/drawing/2014/main" id="{45C73D3C-FC8E-417D-9530-415FF8538E8A}"/>
              </a:ext>
            </a:extLst>
          </p:cNvPr>
          <p:cNvSpPr/>
          <p:nvPr/>
        </p:nvSpPr>
        <p:spPr>
          <a:xfrm>
            <a:off x="0" y="3458817"/>
            <a:ext cx="10634869" cy="1192695"/>
          </a:xfrm>
          <a:prstGeom prst="homePlate">
            <a:avLst/>
          </a:prstGeom>
          <a:solidFill>
            <a:srgbClr val="7030A0">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pl-PL" sz="2800" b="1" dirty="0">
                <a:latin typeface="Garamond" panose="02020404030301010803" pitchFamily="18" charset="0"/>
              </a:rPr>
              <a:t>Regionalny Program Operacyjny</a:t>
            </a:r>
            <a:br>
              <a:rPr lang="pl-PL" sz="2800" b="1" dirty="0">
                <a:latin typeface="Garamond" panose="02020404030301010803" pitchFamily="18" charset="0"/>
              </a:rPr>
            </a:br>
            <a:r>
              <a:rPr lang="pl-PL" sz="2800" b="1" dirty="0">
                <a:latin typeface="Garamond" panose="02020404030301010803" pitchFamily="18" charset="0"/>
              </a:rPr>
              <a:t>Województwa Warmińsko-Mazurskiego na lata 2014-2020</a:t>
            </a:r>
          </a:p>
        </p:txBody>
      </p:sp>
      <p:sp>
        <p:nvSpPr>
          <p:cNvPr id="21" name="Strzałka: pięciokąt 20">
            <a:extLst>
              <a:ext uri="{FF2B5EF4-FFF2-40B4-BE49-F238E27FC236}">
                <a16:creationId xmlns:a16="http://schemas.microsoft.com/office/drawing/2014/main" id="{70304F6A-70CB-4DEB-8CEF-0CE5462FA6FA}"/>
              </a:ext>
            </a:extLst>
          </p:cNvPr>
          <p:cNvSpPr/>
          <p:nvPr/>
        </p:nvSpPr>
        <p:spPr>
          <a:xfrm>
            <a:off x="-13252" y="2266122"/>
            <a:ext cx="9713843" cy="1192695"/>
          </a:xfrm>
          <a:prstGeom prst="homePlate">
            <a:avLst/>
          </a:prstGeom>
          <a:solidFill>
            <a:srgbClr val="7030A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pl-PL" sz="2800" b="1" dirty="0">
                <a:latin typeface="Garamond" panose="02020404030301010803" pitchFamily="18" charset="0"/>
              </a:rPr>
              <a:t>Konkursu </a:t>
            </a:r>
            <a:r>
              <a:rPr lang="pl-PL" sz="2800" b="1" dirty="0" smtClean="0">
                <a:latin typeface="Garamond" panose="02020404030301010803" pitchFamily="18" charset="0"/>
              </a:rPr>
              <a:t>zamkniętego nr RPWM.11.02.04-IZ.00-28-001/19</a:t>
            </a:r>
          </a:p>
          <a:p>
            <a:pPr algn="ctr"/>
            <a:r>
              <a:rPr lang="pl-PL" sz="2800" b="1" dirty="0" smtClean="0">
                <a:latin typeface="Garamond" panose="02020404030301010803" pitchFamily="18" charset="0"/>
              </a:rPr>
              <a:t>(konkurs ogólny i rewitalizacyjny)</a:t>
            </a:r>
            <a:endParaRPr lang="pl-PL" sz="2800" b="1" dirty="0">
              <a:latin typeface="Garamond" panose="02020404030301010803" pitchFamily="18" charset="0"/>
            </a:endParaRPr>
          </a:p>
        </p:txBody>
      </p:sp>
      <p:sp>
        <p:nvSpPr>
          <p:cNvPr id="22" name="Strzałka: pięciokąt 21">
            <a:extLst>
              <a:ext uri="{FF2B5EF4-FFF2-40B4-BE49-F238E27FC236}">
                <a16:creationId xmlns:a16="http://schemas.microsoft.com/office/drawing/2014/main" id="{5BD7FF9A-3DEF-4D8D-A923-953E7F0F1D42}"/>
              </a:ext>
            </a:extLst>
          </p:cNvPr>
          <p:cNvSpPr/>
          <p:nvPr/>
        </p:nvSpPr>
        <p:spPr>
          <a:xfrm>
            <a:off x="0" y="1073427"/>
            <a:ext cx="8799443" cy="1192695"/>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latin typeface="Garamond" panose="02020404030301010803" pitchFamily="18" charset="0"/>
              </a:rPr>
              <a:t>Kluczowe założenia</a:t>
            </a:r>
          </a:p>
        </p:txBody>
      </p:sp>
    </p:spTree>
    <p:extLst>
      <p:ext uri="{BB962C8B-B14F-4D97-AF65-F5344CB8AC3E}">
        <p14:creationId xmlns:p14="http://schemas.microsoft.com/office/powerpoint/2010/main" val="382903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4"/>
          <p:cNvSpPr txBox="1">
            <a:spLocks noChangeArrowheads="1"/>
          </p:cNvSpPr>
          <p:nvPr/>
        </p:nvSpPr>
        <p:spPr bwMode="auto">
          <a:xfrm>
            <a:off x="2675732" y="981075"/>
            <a:ext cx="68405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algn="ctr" eaLnBrk="1" hangingPunct="1"/>
            <a:r>
              <a:rPr lang="pl-PL" altLang="pl-PL" dirty="0"/>
              <a:t>Wnioskodawcy (czyli kto może dostać dofinansowanie)</a:t>
            </a:r>
          </a:p>
        </p:txBody>
      </p:sp>
      <p:sp>
        <p:nvSpPr>
          <p:cNvPr id="3" name="pole tekstowe 6"/>
          <p:cNvSpPr txBox="1">
            <a:spLocks noChangeArrowheads="1"/>
          </p:cNvSpPr>
          <p:nvPr/>
        </p:nvSpPr>
        <p:spPr bwMode="auto">
          <a:xfrm>
            <a:off x="533400" y="1536174"/>
            <a:ext cx="11125200" cy="4508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algn="just" eaLnBrk="1" hangingPunct="1">
              <a:lnSpc>
                <a:spcPct val="114000"/>
              </a:lnSpc>
              <a:spcBef>
                <a:spcPts val="600"/>
              </a:spcBef>
              <a:spcAft>
                <a:spcPts val="600"/>
              </a:spcAft>
              <a:buFont typeface="Arial" panose="020B0604020202020204" pitchFamily="34" charset="0"/>
              <a:buChar char="•"/>
            </a:pPr>
            <a:r>
              <a:rPr lang="pl-PL" altLang="pl-PL" b="0" dirty="0"/>
              <a:t>Jednostki samorządu terytorialnego, ich związki i stowarzyszenia;</a:t>
            </a:r>
          </a:p>
          <a:p>
            <a:pPr algn="just" eaLnBrk="1" hangingPunct="1">
              <a:lnSpc>
                <a:spcPct val="114000"/>
              </a:lnSpc>
              <a:spcBef>
                <a:spcPts val="600"/>
              </a:spcBef>
              <a:spcAft>
                <a:spcPts val="600"/>
              </a:spcAft>
              <a:buFont typeface="Arial" panose="020B0604020202020204" pitchFamily="34" charset="0"/>
              <a:buChar char="•"/>
            </a:pPr>
            <a:r>
              <a:rPr lang="pl-PL" altLang="pl-PL" b="0" dirty="0"/>
              <a:t>Jednostki organizacyjne jednostek samorządu terytorialnego;</a:t>
            </a:r>
          </a:p>
          <a:p>
            <a:pPr algn="just" eaLnBrk="1" hangingPunct="1">
              <a:lnSpc>
                <a:spcPct val="114000"/>
              </a:lnSpc>
              <a:spcBef>
                <a:spcPts val="600"/>
              </a:spcBef>
              <a:spcAft>
                <a:spcPts val="600"/>
              </a:spcAft>
              <a:buFont typeface="Arial" panose="020B0604020202020204" pitchFamily="34" charset="0"/>
              <a:buChar char="•"/>
            </a:pPr>
            <a:r>
              <a:rPr lang="pl-PL" altLang="pl-PL" b="0" dirty="0"/>
              <a:t>Jednostki organizacyjne pomocy społecznej (w rozumieniu przepisów o  pomocy społecznej);</a:t>
            </a:r>
          </a:p>
          <a:p>
            <a:pPr algn="just" eaLnBrk="1" hangingPunct="1">
              <a:lnSpc>
                <a:spcPct val="114000"/>
              </a:lnSpc>
              <a:spcBef>
                <a:spcPts val="600"/>
              </a:spcBef>
              <a:spcAft>
                <a:spcPts val="600"/>
              </a:spcAft>
              <a:buFont typeface="Arial" panose="020B0604020202020204" pitchFamily="34" charset="0"/>
              <a:buChar char="•"/>
            </a:pPr>
            <a:r>
              <a:rPr lang="pl-PL" altLang="pl-PL" b="0" dirty="0"/>
              <a:t>Jednostki zatrudnienia socjalnego realizujące zadania wynikające z przepisów o zatrudnieniu socjalnym;</a:t>
            </a:r>
          </a:p>
          <a:p>
            <a:pPr algn="just" eaLnBrk="1" hangingPunct="1">
              <a:lnSpc>
                <a:spcPct val="114000"/>
              </a:lnSpc>
              <a:spcBef>
                <a:spcPts val="600"/>
              </a:spcBef>
              <a:spcAft>
                <a:spcPts val="600"/>
              </a:spcAft>
              <a:buFont typeface="Arial" panose="020B0604020202020204" pitchFamily="34" charset="0"/>
              <a:buChar char="•"/>
            </a:pPr>
            <a:r>
              <a:rPr lang="pl-PL" altLang="pl-PL" b="0" dirty="0"/>
              <a:t>Jednostki wspierania rodziny i systemu pieczy zastępczej (w rozumieniu przepisów o wspieraniu rodziny </a:t>
            </a:r>
            <a:br>
              <a:rPr lang="pl-PL" altLang="pl-PL" b="0" dirty="0"/>
            </a:br>
            <a:r>
              <a:rPr lang="pl-PL" altLang="pl-PL" b="0" dirty="0"/>
              <a:t>i systemie pieczy zastępczej);</a:t>
            </a:r>
          </a:p>
          <a:p>
            <a:pPr algn="just" eaLnBrk="1" hangingPunct="1">
              <a:lnSpc>
                <a:spcPct val="114000"/>
              </a:lnSpc>
              <a:spcBef>
                <a:spcPts val="600"/>
              </a:spcBef>
              <a:spcAft>
                <a:spcPts val="600"/>
              </a:spcAft>
              <a:buFont typeface="Arial" panose="020B0604020202020204" pitchFamily="34" charset="0"/>
              <a:buChar char="•"/>
            </a:pPr>
            <a:r>
              <a:rPr lang="pl-PL" altLang="pl-PL" b="0" dirty="0"/>
              <a:t>Organizacje pozarządowe działające na podstawie  zapisów statutowych w sferze pomocy i integracji społecznej oraz inne podmioty prowadzące na podstawie zapisów statutowych działalność w sferze pomocy i integracji społecznej;</a:t>
            </a:r>
          </a:p>
          <a:p>
            <a:pPr algn="just" eaLnBrk="1" hangingPunct="1">
              <a:lnSpc>
                <a:spcPct val="114000"/>
              </a:lnSpc>
              <a:spcBef>
                <a:spcPts val="600"/>
              </a:spcBef>
              <a:spcAft>
                <a:spcPts val="600"/>
              </a:spcAft>
              <a:buFont typeface="Arial" panose="020B0604020202020204" pitchFamily="34" charset="0"/>
              <a:buChar char="•"/>
            </a:pPr>
            <a:r>
              <a:rPr lang="pl-PL" altLang="pl-PL" b="0" dirty="0"/>
              <a:t>Podmioty ekonomii społecznej.</a:t>
            </a:r>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384934389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a:spLocks noChangeArrowheads="1"/>
          </p:cNvSpPr>
          <p:nvPr/>
        </p:nvSpPr>
        <p:spPr bwMode="auto">
          <a:xfrm>
            <a:off x="3810000" y="917402"/>
            <a:ext cx="457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algn="ctr" eaLnBrk="1" hangingPunct="1"/>
            <a:r>
              <a:rPr lang="pl-PL" altLang="pl-PL" u="sng" dirty="0"/>
              <a:t>Na co można uzyskać dofinasowanie </a:t>
            </a:r>
          </a:p>
        </p:txBody>
      </p:sp>
      <p:sp>
        <p:nvSpPr>
          <p:cNvPr id="3" name="Prostokąt 5"/>
          <p:cNvSpPr>
            <a:spLocks noChangeArrowheads="1"/>
          </p:cNvSpPr>
          <p:nvPr/>
        </p:nvSpPr>
        <p:spPr bwMode="auto">
          <a:xfrm>
            <a:off x="553453" y="1709399"/>
            <a:ext cx="11085095" cy="320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algn="ctr" eaLnBrk="1" hangingPunct="1"/>
            <a:r>
              <a:rPr lang="pl-PL" altLang="pl-PL" sz="1800" i="1" dirty="0"/>
              <a:t>Konkurs obejmuje dwa typy projektów:</a:t>
            </a:r>
          </a:p>
          <a:p>
            <a:pPr algn="ctr" eaLnBrk="1" hangingPunct="1"/>
            <a:endParaRPr lang="pl-PL" altLang="pl-PL" sz="1800" i="1" dirty="0"/>
          </a:p>
          <a:p>
            <a:pPr algn="ctr" eaLnBrk="1" hangingPunct="1"/>
            <a:r>
              <a:rPr lang="pl-PL" dirty="0"/>
              <a:t>TYP 1.</a:t>
            </a:r>
            <a:r>
              <a:rPr lang="pl-PL" sz="1800" dirty="0"/>
              <a:t> Realizacja zintegrowanych usług społecznych skierowanych do osób lub rodzin znajdujących się w trudnej sytuacji życiowej, zagrożonych ubóstwem lub wykluczeniem społecznym, </a:t>
            </a:r>
            <a:r>
              <a:rPr lang="pl-PL" sz="1800" u="sng" dirty="0"/>
              <a:t>z zastosowaniem co najmniej trzech różnych form wsparcia (na podstawie indywidualnej diagnozy)</a:t>
            </a:r>
            <a:r>
              <a:rPr lang="pl-PL" sz="1800" dirty="0"/>
              <a:t> wskazanych w Regulaminie konkursu (katalog otwarty</a:t>
            </a:r>
            <a:r>
              <a:rPr lang="pl-PL" sz="1800" dirty="0" smtClean="0"/>
              <a:t>).</a:t>
            </a:r>
          </a:p>
          <a:p>
            <a:pPr algn="ctr" eaLnBrk="1" hangingPunct="1"/>
            <a:r>
              <a:rPr lang="pl-PL" sz="1800" dirty="0" smtClean="0"/>
              <a:t>(usługi społeczne na rzecz rodzin, osób starszych i osób z niepełnosprawnościami)</a:t>
            </a:r>
            <a:endParaRPr lang="pl-PL" sz="1800" dirty="0"/>
          </a:p>
          <a:p>
            <a:pPr algn="ctr" eaLnBrk="1" hangingPunct="1"/>
            <a:endParaRPr lang="pl-PL" sz="1800" dirty="0"/>
          </a:p>
          <a:p>
            <a:pPr algn="ctr" eaLnBrk="1" hangingPunct="1"/>
            <a:r>
              <a:rPr lang="pl-PL" dirty="0"/>
              <a:t>TYP 2. </a:t>
            </a:r>
            <a:r>
              <a:rPr lang="pl-PL" sz="1800" dirty="0"/>
              <a:t>Realizacja usług wspierających integrację rodzin ze środowiskiem lokalnym, prowadzących do aktywnego uczestnictwa w życiu społeczności lokalnej i podejmowania działań na jej rzecz</a:t>
            </a:r>
            <a:r>
              <a:rPr lang="pl-PL" sz="1800" dirty="0" smtClean="0"/>
              <a:t>.</a:t>
            </a:r>
          </a:p>
          <a:p>
            <a:pPr algn="ctr" eaLnBrk="1" hangingPunct="1"/>
            <a:r>
              <a:rPr lang="pl-PL" sz="1800" dirty="0" smtClean="0"/>
              <a:t>(działania towarzyszące i uzupełniające dla typu 1 projektu)</a:t>
            </a:r>
            <a:endParaRPr lang="pl-PL" sz="1800" dirty="0"/>
          </a:p>
        </p:txBody>
      </p:sp>
      <p:graphicFrame>
        <p:nvGraphicFramePr>
          <p:cNvPr id="4" name="Tabela 3"/>
          <p:cNvGraphicFramePr>
            <a:graphicFrameLocks noGrp="1"/>
          </p:cNvGraphicFramePr>
          <p:nvPr>
            <p:extLst>
              <p:ext uri="{D42A27DB-BD31-4B8C-83A1-F6EECF244321}">
                <p14:modId xmlns:p14="http://schemas.microsoft.com/office/powerpoint/2010/main" val="2139683796"/>
              </p:ext>
            </p:extLst>
          </p:nvPr>
        </p:nvGraphicFramePr>
        <p:xfrm>
          <a:off x="3048000" y="5116370"/>
          <a:ext cx="6096000" cy="914695"/>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914695">
                <a:tc>
                  <a:txBody>
                    <a:bodyPr/>
                    <a:lstStyle/>
                    <a:p>
                      <a:pPr algn="ctr"/>
                      <a:r>
                        <a:rPr lang="pl-PL" sz="1800" b="1" dirty="0">
                          <a:latin typeface="Garamond" panose="02020404030301010803" pitchFamily="18" charset="0"/>
                        </a:rPr>
                        <a:t>WAŻNE!!!</a:t>
                      </a:r>
                    </a:p>
                    <a:p>
                      <a:pPr algn="ctr"/>
                      <a:r>
                        <a:rPr lang="pl-PL" sz="1800" b="1" dirty="0">
                          <a:latin typeface="Garamond" panose="02020404030301010803" pitchFamily="18" charset="0"/>
                        </a:rPr>
                        <a:t>Typ projektu nr 2 może być realizowany jedynie </a:t>
                      </a:r>
                      <a:br>
                        <a:rPr lang="pl-PL" sz="1800" b="1" dirty="0">
                          <a:latin typeface="Garamond" panose="02020404030301010803" pitchFamily="18" charset="0"/>
                        </a:rPr>
                      </a:br>
                      <a:r>
                        <a:rPr lang="pl-PL" sz="1800" b="1" dirty="0">
                          <a:latin typeface="Garamond" panose="02020404030301010803" pitchFamily="18" charset="0"/>
                        </a:rPr>
                        <a:t>w połączeniu z typem projektu nr 1</a:t>
                      </a:r>
                      <a:endParaRPr lang="pl-PL" sz="1800" dirty="0">
                        <a:latin typeface="Garamond" panose="02020404030301010803" pitchFamily="18" charset="0"/>
                      </a:endParaRPr>
                    </a:p>
                  </a:txBody>
                  <a:tcPr marT="45735" marB="45735"/>
                </a:tc>
                <a:extLst>
                  <a:ext uri="{0D108BD9-81ED-4DB2-BD59-A6C34878D82A}">
                    <a16:rowId xmlns:a16="http://schemas.microsoft.com/office/drawing/2014/main" val="10001"/>
                  </a:ext>
                </a:extLst>
              </a:tr>
            </a:tbl>
          </a:graphicData>
        </a:graphic>
      </p:graphicFrame>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2157646358"/>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6">
            <a:extLst>
              <a:ext uri="{FF2B5EF4-FFF2-40B4-BE49-F238E27FC236}">
                <a16:creationId xmlns:a16="http://schemas.microsoft.com/office/drawing/2014/main" id="{772F533F-BBBE-459A-8C91-3234E2FF7BC3}"/>
              </a:ext>
            </a:extLst>
          </p:cNvPr>
          <p:cNvSpPr/>
          <p:nvPr/>
        </p:nvSpPr>
        <p:spPr>
          <a:xfrm>
            <a:off x="159435" y="1315630"/>
            <a:ext cx="11873131" cy="5539978"/>
          </a:xfrm>
          <a:prstGeom prst="rect">
            <a:avLst/>
          </a:prstGeom>
          <a:solidFill>
            <a:schemeClr val="bg1">
              <a:alpha val="0"/>
            </a:schemeClr>
          </a:solidFill>
          <a:ln>
            <a:noFill/>
          </a:ln>
        </p:spPr>
        <p:txBody>
          <a:bodyPr wrap="square">
            <a:spAutoFit/>
          </a:bodyPr>
          <a:lstStyle/>
          <a:p>
            <a:pPr marL="285750" lvl="0" indent="-285750">
              <a:lnSpc>
                <a:spcPct val="150000"/>
              </a:lnSpc>
              <a:spcBef>
                <a:spcPts val="600"/>
              </a:spcBef>
              <a:spcAft>
                <a:spcPts val="600"/>
              </a:spcAft>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Poradnictwo specjalistyczne, w szczególności prawne, psychologiczne i rodzinne dla osób lub rodzin</a:t>
            </a:r>
            <a:r>
              <a:rPr lang="pl-PL" dirty="0">
                <a:solidFill>
                  <a:srgbClr val="000000"/>
                </a:solidFill>
                <a:latin typeface="Garamond" panose="02020404030301010803" pitchFamily="18" charset="0"/>
                <a:ea typeface="Times New Roman" panose="02020603050405020304" pitchFamily="18" charset="0"/>
              </a:rPr>
              <a:t>, które mają trudności lub wykazują potrzebę wsparcia w rozwiązywaniu swoich problemów życiowych;</a:t>
            </a:r>
          </a:p>
          <a:p>
            <a:pPr marL="285750" lvl="0" indent="-285750">
              <a:lnSpc>
                <a:spcPct val="150000"/>
              </a:lnSpc>
              <a:spcBef>
                <a:spcPts val="600"/>
              </a:spcBef>
              <a:spcAft>
                <a:spcPts val="600"/>
              </a:spcAft>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Wsparcie w rozwiązywaniu problemów rodzinnych</a:t>
            </a:r>
            <a:r>
              <a:rPr lang="pl-PL" dirty="0">
                <a:solidFill>
                  <a:srgbClr val="000000"/>
                </a:solidFill>
                <a:latin typeface="Garamond" panose="02020404030301010803" pitchFamily="18" charset="0"/>
                <a:ea typeface="Times New Roman" panose="02020603050405020304" pitchFamily="18" charset="0"/>
              </a:rPr>
              <a:t> za pomocą metod bazujących na wykorzystaniu potencjału i zasobów tkwiących w rodzinie m.in. poprzez zastosowanie Konferencji Grupy Rodzinnej, czy Terapii skierowanej na rozwiązania, mediacji;</a:t>
            </a:r>
          </a:p>
          <a:p>
            <a:pPr marL="285750" lvl="0" indent="-285750">
              <a:lnSpc>
                <a:spcPct val="150000"/>
              </a:lnSpc>
              <a:spcBef>
                <a:spcPts val="600"/>
              </a:spcBef>
              <a:spcAft>
                <a:spcPts val="600"/>
              </a:spcAft>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Wsparcie rodzin w rozwiązywaniu problemów opiekuńczo-wychowawczych</a:t>
            </a:r>
            <a:r>
              <a:rPr lang="pl-PL" dirty="0">
                <a:solidFill>
                  <a:srgbClr val="000000"/>
                </a:solidFill>
                <a:latin typeface="Garamond" panose="02020404030301010803" pitchFamily="18" charset="0"/>
                <a:ea typeface="Times New Roman" panose="02020603050405020304" pitchFamily="18" charset="0"/>
              </a:rPr>
              <a:t>, zmierzające do świadomego i odpowiedzialnego podejmowania i realizacji funkcji wynikających z rodzicielstwa (udział w zajęciach edukacyjnych/warsztatach/ poradnictwie, m.in. szkoła dla rodziców, zajęcia z wychowania bez przemocy, poradnictwo w zakresie problemów opiekuńczo-wychowawczych, edukacja w zakresie opieki nad osobami niesamodzielnymi tj. starszymi czy niepełnosprawnymi, edukacja przyszłych rodziców</a:t>
            </a:r>
            <a:r>
              <a:rPr lang="pl-PL" dirty="0" smtClean="0">
                <a:solidFill>
                  <a:srgbClr val="000000"/>
                </a:solidFill>
                <a:latin typeface="Garamond" panose="02020404030301010803" pitchFamily="18" charset="0"/>
                <a:ea typeface="Times New Roman" panose="02020603050405020304" pitchFamily="18" charset="0"/>
              </a:rPr>
              <a:t>);</a:t>
            </a:r>
          </a:p>
          <a:p>
            <a:pPr marL="285750" indent="-285750">
              <a:lnSpc>
                <a:spcPct val="150000"/>
              </a:lnSpc>
              <a:spcBef>
                <a:spcPts val="600"/>
              </a:spcBef>
              <a:spcAft>
                <a:spcPts val="600"/>
              </a:spcAft>
              <a:buFont typeface="Wingdings" panose="05000000000000000000" pitchFamily="2" charset="2"/>
              <a:buChar char="q"/>
            </a:pPr>
            <a:r>
              <a:rPr lang="pl-PL" dirty="0">
                <a:solidFill>
                  <a:srgbClr val="000000"/>
                </a:solidFill>
                <a:latin typeface="Garamond" panose="02020404030301010803" pitchFamily="18" charset="0"/>
                <a:ea typeface="Times New Roman" panose="02020603050405020304" pitchFamily="18" charset="0"/>
              </a:rPr>
              <a:t>Wspieranie organizacji pomocy sąsiedzkiej, usług wolontariackich dla rodzin wykluczonych bądź zagrożonych wykluczeniem społecznym</a:t>
            </a:r>
            <a:r>
              <a:rPr lang="pl-PL" dirty="0" smtClean="0">
                <a:solidFill>
                  <a:srgbClr val="000000"/>
                </a:solidFill>
                <a:latin typeface="Garamond" panose="02020404030301010803" pitchFamily="18" charset="0"/>
                <a:ea typeface="Times New Roman" panose="02020603050405020304" pitchFamily="18" charset="0"/>
              </a:rPr>
              <a:t>;</a:t>
            </a:r>
            <a:endParaRPr lang="pl-PL" dirty="0">
              <a:solidFill>
                <a:srgbClr val="000000"/>
              </a:solidFill>
              <a:latin typeface="Garamond" panose="02020404030301010803" pitchFamily="18" charset="0"/>
              <a:ea typeface="Times New Roman" panose="02020603050405020304" pitchFamily="18" charset="0"/>
            </a:endParaRPr>
          </a:p>
        </p:txBody>
      </p:sp>
      <p:sp>
        <p:nvSpPr>
          <p:cNvPr id="9" name="pole tekstowe 8">
            <a:extLst>
              <a:ext uri="{FF2B5EF4-FFF2-40B4-BE49-F238E27FC236}">
                <a16:creationId xmlns:a16="http://schemas.microsoft.com/office/drawing/2014/main" id="{BED19A8E-90E6-4C87-93D8-26C30933E977}"/>
              </a:ext>
            </a:extLst>
          </p:cNvPr>
          <p:cNvSpPr txBox="1"/>
          <p:nvPr/>
        </p:nvSpPr>
        <p:spPr>
          <a:xfrm>
            <a:off x="2776025" y="889285"/>
            <a:ext cx="6639951" cy="400110"/>
          </a:xfrm>
          <a:prstGeom prst="rect">
            <a:avLst/>
          </a:prstGeom>
          <a:solidFill>
            <a:schemeClr val="bg1">
              <a:alpha val="85000"/>
            </a:schemeClr>
          </a:solidFill>
        </p:spPr>
        <p:txBody>
          <a:bodyPr wrap="square" rtlCol="0">
            <a:spAutoFit/>
          </a:bodyPr>
          <a:lstStyle/>
          <a:p>
            <a:pPr algn="ctr"/>
            <a:r>
              <a:rPr lang="pl-PL" sz="2000" b="1" dirty="0">
                <a:latin typeface="Garamond" panose="02020404030301010803" pitchFamily="18" charset="0"/>
              </a:rPr>
              <a:t>Przykładowe formy wsparcia (typ 1 projektu</a:t>
            </a:r>
            <a:r>
              <a:rPr lang="pl-PL" sz="2000" b="1" dirty="0" smtClean="0">
                <a:latin typeface="Garamond" panose="02020404030301010803" pitchFamily="18" charset="0"/>
              </a:rPr>
              <a:t>) dla rodzin</a:t>
            </a:r>
            <a:endParaRPr lang="pl-PL" sz="2000" b="1" dirty="0">
              <a:latin typeface="Garamond" panose="02020404030301010803" pitchFamily="18" charset="0"/>
            </a:endParaRPr>
          </a:p>
        </p:txBody>
      </p:sp>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322607142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59398BA6-F74C-4034-B19D-FD2C44384BEF}"/>
              </a:ext>
            </a:extLst>
          </p:cNvPr>
          <p:cNvSpPr/>
          <p:nvPr/>
        </p:nvSpPr>
        <p:spPr>
          <a:xfrm>
            <a:off x="201637" y="1012873"/>
            <a:ext cx="11788726" cy="4708981"/>
          </a:xfrm>
          <a:prstGeom prst="rect">
            <a:avLst/>
          </a:prstGeom>
          <a:solidFill>
            <a:schemeClr val="bg1">
              <a:alpha val="65000"/>
            </a:schemeClr>
          </a:solidFill>
        </p:spPr>
        <p:txBody>
          <a:bodyPr wrap="square">
            <a:spAutoFit/>
          </a:bodyPr>
          <a:lstStyle/>
          <a:p>
            <a:pPr marL="285750" lvl="0" indent="-285750">
              <a:lnSpc>
                <a:spcPct val="150000"/>
              </a:lnSpc>
              <a:spcBef>
                <a:spcPts val="600"/>
              </a:spcBef>
              <a:spcAft>
                <a:spcPts val="600"/>
              </a:spcAft>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Wzmacnianie środowiskowych form wsparcia rodzin</a:t>
            </a:r>
            <a:r>
              <a:rPr lang="pl-PL" dirty="0">
                <a:solidFill>
                  <a:srgbClr val="000000"/>
                </a:solidFill>
                <a:latin typeface="Garamond" panose="02020404030301010803" pitchFamily="18" charset="0"/>
                <a:ea typeface="Times New Roman" panose="02020603050405020304" pitchFamily="18" charset="0"/>
              </a:rPr>
              <a:t> przeżywających trudności w wypełnianiu funkcji </a:t>
            </a:r>
            <a:r>
              <a:rPr lang="pl-PL" dirty="0" smtClean="0">
                <a:solidFill>
                  <a:srgbClr val="000000"/>
                </a:solidFill>
                <a:latin typeface="Garamond" panose="02020404030301010803" pitchFamily="18" charset="0"/>
                <a:ea typeface="Times New Roman" panose="02020603050405020304" pitchFamily="18" charset="0"/>
              </a:rPr>
              <a:t>opiekuńczo-wychowawczych (</a:t>
            </a:r>
            <a:r>
              <a:rPr lang="pl-PL" dirty="0">
                <a:solidFill>
                  <a:srgbClr val="000000"/>
                </a:solidFill>
                <a:latin typeface="Garamond" panose="02020404030301010803" pitchFamily="18" charset="0"/>
                <a:ea typeface="Times New Roman" panose="02020603050405020304" pitchFamily="18" charset="0"/>
              </a:rPr>
              <a:t>m.in. asystenta rodziny, konsultant rodziny, rodziny wspierające, lokalne grupy wsparcia rodzin, mediator, itp.);</a:t>
            </a:r>
          </a:p>
          <a:p>
            <a:pPr marL="285750" lvl="0" indent="-285750">
              <a:lnSpc>
                <a:spcPct val="150000"/>
              </a:lnSpc>
              <a:spcBef>
                <a:spcPts val="600"/>
              </a:spcBef>
              <a:spcAft>
                <a:spcPts val="600"/>
              </a:spcAft>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Organizacja i wsparcie grup samopomocowych, grup wsparcia i klubów dla rodzin zagrożonych wykluczeniem społecznym</a:t>
            </a:r>
            <a:r>
              <a:rPr lang="pl-PL" dirty="0">
                <a:solidFill>
                  <a:srgbClr val="000000"/>
                </a:solidFill>
                <a:latin typeface="Garamond" panose="02020404030301010803" pitchFamily="18" charset="0"/>
                <a:ea typeface="Times New Roman" panose="02020603050405020304" pitchFamily="18" charset="0"/>
              </a:rPr>
              <a:t> (borykających się z różnymi problemami m.in. przemocą w rodzinie, uzależnieniami, bezradnością opiekuńczo-wychowawczą, niepełnosprawnością), w tym koszty związane z zatrudnieniem osoby prowadzącej klub lub grupę;</a:t>
            </a:r>
          </a:p>
          <a:p>
            <a:pPr marL="285750" lvl="0" indent="-285750">
              <a:lnSpc>
                <a:spcPct val="150000"/>
              </a:lnSpc>
              <a:spcBef>
                <a:spcPts val="600"/>
              </a:spcBef>
              <a:spcAft>
                <a:spcPts val="600"/>
              </a:spcAft>
              <a:buFont typeface="Wingdings" panose="05000000000000000000" pitchFamily="2" charset="2"/>
              <a:buChar char="q"/>
            </a:pPr>
            <a:r>
              <a:rPr lang="pl-PL" b="1" dirty="0" smtClean="0">
                <a:solidFill>
                  <a:srgbClr val="000000"/>
                </a:solidFill>
                <a:latin typeface="Garamond" panose="02020404030301010803" pitchFamily="18" charset="0"/>
                <a:ea typeface="Times New Roman" panose="02020603050405020304" pitchFamily="18" charset="0"/>
              </a:rPr>
              <a:t>Wsparcie </a:t>
            </a:r>
            <a:r>
              <a:rPr lang="pl-PL" b="1" dirty="0">
                <a:solidFill>
                  <a:srgbClr val="000000"/>
                </a:solidFill>
                <a:latin typeface="Garamond" panose="02020404030301010803" pitchFamily="18" charset="0"/>
                <a:ea typeface="Times New Roman" panose="02020603050405020304" pitchFamily="18" charset="0"/>
              </a:rPr>
              <a:t>ofiar przemocy domowej i/lub programy korekcyjno-edukacyjne dla sprawców przemocy</a:t>
            </a:r>
            <a:r>
              <a:rPr lang="pl-PL" dirty="0">
                <a:solidFill>
                  <a:srgbClr val="000000"/>
                </a:solidFill>
                <a:latin typeface="Garamond" panose="02020404030301010803" pitchFamily="18" charset="0"/>
                <a:ea typeface="Times New Roman" panose="02020603050405020304" pitchFamily="18" charset="0"/>
              </a:rPr>
              <a:t> m.in. poradnictwo specjalistyczne</a:t>
            </a:r>
            <a:r>
              <a:rPr lang="pl-PL" dirty="0" smtClean="0">
                <a:solidFill>
                  <a:srgbClr val="000000"/>
                </a:solidFill>
                <a:latin typeface="Garamond" panose="02020404030301010803" pitchFamily="18" charset="0"/>
                <a:ea typeface="Times New Roman" panose="02020603050405020304" pitchFamily="18" charset="0"/>
              </a:rPr>
              <a:t>;</a:t>
            </a:r>
          </a:p>
          <a:p>
            <a:pPr marL="285750" lvl="0" indent="-285750">
              <a:lnSpc>
                <a:spcPct val="150000"/>
              </a:lnSpc>
              <a:spcBef>
                <a:spcPts val="600"/>
              </a:spcBef>
              <a:spcAft>
                <a:spcPts val="600"/>
              </a:spcAft>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Wsparcie umiejętności społecznych rodzin wykluczonych bądź zagrożonych wykluczeniem społecznym</a:t>
            </a:r>
            <a:r>
              <a:rPr lang="pl-PL" dirty="0">
                <a:solidFill>
                  <a:srgbClr val="000000"/>
                </a:solidFill>
                <a:latin typeface="Garamond" panose="02020404030301010803" pitchFamily="18" charset="0"/>
                <a:ea typeface="Times New Roman" panose="02020603050405020304" pitchFamily="18" charset="0"/>
              </a:rPr>
              <a:t> m.in. poprzez udział w treningach psychospołecznych, warsztatach z asertywności, autoprezentacji</a:t>
            </a:r>
            <a:r>
              <a:rPr lang="pl-PL" dirty="0" smtClean="0">
                <a:solidFill>
                  <a:srgbClr val="000000"/>
                </a:solidFill>
                <a:latin typeface="Garamond" panose="02020404030301010803" pitchFamily="18" charset="0"/>
                <a:ea typeface="Times New Roman" panose="02020603050405020304" pitchFamily="18" charset="0"/>
              </a:rPr>
              <a:t>;</a:t>
            </a:r>
            <a:endParaRPr lang="pl-PL" dirty="0">
              <a:solidFill>
                <a:srgbClr val="000000"/>
              </a:solidFill>
              <a:latin typeface="Garamond" panose="02020404030301010803" pitchFamily="18" charset="0"/>
              <a:ea typeface="Times New Roman" panose="02020603050405020304" pitchFamily="18" charset="0"/>
            </a:endParaRPr>
          </a:p>
        </p:txBody>
      </p:sp>
      <p:pic>
        <p:nvPicPr>
          <p:cNvPr id="8" name="Obraz 7">
            <a:extLst>
              <a:ext uri="{FF2B5EF4-FFF2-40B4-BE49-F238E27FC236}">
                <a16:creationId xmlns:a16="http://schemas.microsoft.com/office/drawing/2014/main" id="{D0B227A4-02A2-48AC-A062-BB5AD1904B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228412938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3" name="Prostokąt 2">
            <a:extLst>
              <a:ext uri="{FF2B5EF4-FFF2-40B4-BE49-F238E27FC236}">
                <a16:creationId xmlns:a16="http://schemas.microsoft.com/office/drawing/2014/main" id="{26A1C24A-7FCA-4926-97BB-92FEF4E6F482}"/>
              </a:ext>
            </a:extLst>
          </p:cNvPr>
          <p:cNvSpPr/>
          <p:nvPr/>
        </p:nvSpPr>
        <p:spPr>
          <a:xfrm>
            <a:off x="293078" y="1041008"/>
            <a:ext cx="11605845" cy="5255285"/>
          </a:xfrm>
          <a:prstGeom prst="rect">
            <a:avLst/>
          </a:prstGeom>
        </p:spPr>
        <p:txBody>
          <a:bodyPr wrap="square">
            <a:spAutoFit/>
          </a:bodyPr>
          <a:lstStyle/>
          <a:p>
            <a:pPr marL="285750" lvl="0" indent="-285750">
              <a:lnSpc>
                <a:spcPct val="150000"/>
              </a:lnSpc>
              <a:spcBef>
                <a:spcPts val="600"/>
              </a:spcBef>
              <a:spcAft>
                <a:spcPts val="600"/>
              </a:spcAft>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Usługi wspierające prawidłowe funkcjonowanie rodziny</a:t>
            </a:r>
            <a:r>
              <a:rPr lang="pl-PL" dirty="0">
                <a:solidFill>
                  <a:srgbClr val="000000"/>
                </a:solidFill>
                <a:latin typeface="Garamond" panose="02020404030301010803" pitchFamily="18" charset="0"/>
                <a:ea typeface="Times New Roman" panose="02020603050405020304" pitchFamily="18" charset="0"/>
              </a:rPr>
              <a:t> i przyczyniające się do podniesienia jakości codziennego życia w zakresie m.in. Żywienia i higienicznego trybu życia, gospodarowania budżetem domowym, organizowania czasu wolnego, podziału zadań w rodzinie;</a:t>
            </a:r>
          </a:p>
          <a:p>
            <a:pPr marL="285750" lvl="0" indent="-285750">
              <a:lnSpc>
                <a:spcPct val="150000"/>
              </a:lnSpc>
              <a:spcBef>
                <a:spcPts val="600"/>
              </a:spcBef>
              <a:spcAft>
                <a:spcPts val="600"/>
              </a:spcAft>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Usługi wspierające rodziny, w których są osoby z niepełnosprawnością</a:t>
            </a:r>
            <a:r>
              <a:rPr lang="pl-PL" dirty="0">
                <a:solidFill>
                  <a:srgbClr val="000000"/>
                </a:solidFill>
                <a:latin typeface="Garamond" panose="02020404030301010803" pitchFamily="18" charset="0"/>
                <a:ea typeface="Times New Roman" panose="02020603050405020304" pitchFamily="18" charset="0"/>
              </a:rPr>
              <a:t>, w tym z zaburzeniami psychicznymi/ osoby starsze (np. warsztaty podnoszące umiejętności pielęgnacyjne/opiekuńcze, warsztaty prowadzące do nabycia umiejętności i kompetencji społecznych, usługi osoby asystującej osobie niesamodzielnej/osobie z niepełnosprawnościami, usługi opiekuńcze w miejscu zamieszkania lub specjalistyczne usługi opiekuńcze dla osób z zaburzeniami psychicznymi, podczas aktywizacji społecznej członków rodziny);</a:t>
            </a:r>
          </a:p>
          <a:p>
            <a:pPr marL="285750" lvl="0" indent="-285750">
              <a:lnSpc>
                <a:spcPct val="150000"/>
              </a:lnSpc>
              <a:spcBef>
                <a:spcPts val="600"/>
              </a:spcBef>
              <a:spcAft>
                <a:spcPts val="600"/>
              </a:spcAft>
              <a:buFont typeface="Wingdings" panose="05000000000000000000" pitchFamily="2" charset="2"/>
              <a:buChar char="q"/>
            </a:pPr>
            <a:r>
              <a:rPr lang="pl-PL" dirty="0">
                <a:solidFill>
                  <a:srgbClr val="000000"/>
                </a:solidFill>
                <a:latin typeface="Garamond" panose="02020404030301010803" pitchFamily="18" charset="0"/>
                <a:ea typeface="Times New Roman" panose="02020603050405020304" pitchFamily="18" charset="0"/>
              </a:rPr>
              <a:t>Asystentura i/lub wsparcie coacha dla osób opuszczających zakłady karne, osób bezdomnych powracających do rodziny</a:t>
            </a:r>
            <a:r>
              <a:rPr lang="pl-PL" dirty="0" smtClean="0">
                <a:solidFill>
                  <a:srgbClr val="000000"/>
                </a:solidFill>
                <a:latin typeface="Garamond" panose="02020404030301010803" pitchFamily="18" charset="0"/>
                <a:ea typeface="Times New Roman" panose="02020603050405020304" pitchFamily="18" charset="0"/>
              </a:rPr>
              <a:t>;</a:t>
            </a:r>
          </a:p>
          <a:p>
            <a:pPr marL="285750" indent="-285750">
              <a:lnSpc>
                <a:spcPct val="150000"/>
              </a:lnSpc>
              <a:spcBef>
                <a:spcPts val="600"/>
              </a:spcBef>
              <a:spcAft>
                <a:spcPts val="600"/>
              </a:spcAft>
              <a:buFont typeface="Wingdings" panose="05000000000000000000" pitchFamily="2" charset="2"/>
              <a:buChar char="q"/>
            </a:pPr>
            <a:r>
              <a:rPr lang="pl-PL" dirty="0">
                <a:solidFill>
                  <a:srgbClr val="000000"/>
                </a:solidFill>
                <a:latin typeface="Garamond" panose="02020404030301010803" pitchFamily="18" charset="0"/>
                <a:ea typeface="Times New Roman" panose="02020603050405020304" pitchFamily="18" charset="0"/>
              </a:rPr>
              <a:t>Usługi wolontariacie przez lub na rzecz rodzin wykluczonych lub zagrożonych wykluczeniem społecznym;</a:t>
            </a:r>
          </a:p>
          <a:p>
            <a:pPr lvl="0">
              <a:lnSpc>
                <a:spcPct val="150000"/>
              </a:lnSpc>
              <a:spcBef>
                <a:spcPts val="600"/>
              </a:spcBef>
              <a:spcAft>
                <a:spcPts val="600"/>
              </a:spcAft>
            </a:pPr>
            <a:endParaRPr lang="pl-PL" dirty="0">
              <a:solidFill>
                <a:srgbClr val="000000"/>
              </a:solidFill>
              <a:latin typeface="Garamond" panose="02020404030301010803" pitchFamily="18" charset="0"/>
              <a:ea typeface="Times New Roman" panose="02020603050405020304" pitchFamily="18" charset="0"/>
            </a:endParaRPr>
          </a:p>
        </p:txBody>
      </p:sp>
    </p:spTree>
    <p:extLst>
      <p:ext uri="{BB962C8B-B14F-4D97-AF65-F5344CB8AC3E}">
        <p14:creationId xmlns:p14="http://schemas.microsoft.com/office/powerpoint/2010/main" val="3916418038"/>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3" name="Prostokąt 2">
            <a:extLst>
              <a:ext uri="{FF2B5EF4-FFF2-40B4-BE49-F238E27FC236}">
                <a16:creationId xmlns:a16="http://schemas.microsoft.com/office/drawing/2014/main" id="{26A1C24A-7FCA-4926-97BB-92FEF4E6F482}"/>
              </a:ext>
            </a:extLst>
          </p:cNvPr>
          <p:cNvSpPr/>
          <p:nvPr/>
        </p:nvSpPr>
        <p:spPr>
          <a:xfrm>
            <a:off x="293078" y="1041008"/>
            <a:ext cx="11605845" cy="6263253"/>
          </a:xfrm>
          <a:prstGeom prst="rect">
            <a:avLst/>
          </a:prstGeom>
        </p:spPr>
        <p:txBody>
          <a:bodyPr wrap="square">
            <a:spAutoFit/>
          </a:bodyPr>
          <a:lstStyle/>
          <a:p>
            <a:pPr marL="285750" lvl="0" indent="-285750">
              <a:lnSpc>
                <a:spcPct val="150000"/>
              </a:lnSpc>
              <a:spcBef>
                <a:spcPts val="600"/>
              </a:spcBef>
              <a:spcAft>
                <a:spcPts val="600"/>
              </a:spcAft>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Usługi, mające na celu propagowanie i kształtowanie właściwych postaw członków rodzin wykluczonych bądź zagrożonych wykluczeniem społecznym</a:t>
            </a:r>
            <a:r>
              <a:rPr lang="pl-PL" dirty="0">
                <a:solidFill>
                  <a:srgbClr val="000000"/>
                </a:solidFill>
                <a:latin typeface="Garamond" panose="02020404030301010803" pitchFamily="18" charset="0"/>
                <a:ea typeface="Times New Roman" panose="02020603050405020304" pitchFamily="18" charset="0"/>
              </a:rPr>
              <a:t>, w szczególności dotkniętych problemami uzależnienia, problemami adaptacyjnymi po opuszczeniu zakładu karnego, bezdomności, polegające na organizacji spotkań  z osobami, którym udało się przezwyciężyć te problemy</a:t>
            </a:r>
            <a:r>
              <a:rPr lang="pl-PL" dirty="0" smtClean="0">
                <a:solidFill>
                  <a:srgbClr val="000000"/>
                </a:solidFill>
                <a:latin typeface="Garamond" panose="02020404030301010803" pitchFamily="18" charset="0"/>
                <a:ea typeface="Times New Roman" panose="02020603050405020304" pitchFamily="18" charset="0"/>
              </a:rPr>
              <a:t>;</a:t>
            </a:r>
          </a:p>
          <a:p>
            <a:pPr marL="285750" indent="-285750">
              <a:lnSpc>
                <a:spcPct val="150000"/>
              </a:lnSpc>
              <a:spcBef>
                <a:spcPts val="600"/>
              </a:spcBef>
              <a:spcAft>
                <a:spcPts val="600"/>
              </a:spcAft>
              <a:buFont typeface="Wingdings" panose="05000000000000000000" pitchFamily="2" charset="2"/>
              <a:buChar char="q"/>
            </a:pPr>
            <a:r>
              <a:rPr lang="pl-PL" dirty="0">
                <a:solidFill>
                  <a:srgbClr val="000000"/>
                </a:solidFill>
                <a:latin typeface="Garamond" panose="02020404030301010803" pitchFamily="18" charset="0"/>
                <a:ea typeface="Times New Roman" panose="02020603050405020304" pitchFamily="18" charset="0"/>
              </a:rPr>
              <a:t>Usługi, mające na celu wzmocnienie więzi rodzinnych przy jednoczesnym rozwoju wiedzy lub kształtowaniu postaw, służących polepszeniu funkcjonowania rodziny, w tym m.in. wspólne wyjazdy rodzinne</a:t>
            </a:r>
            <a:r>
              <a:rPr lang="pl-PL" dirty="0" smtClean="0">
                <a:solidFill>
                  <a:srgbClr val="000000"/>
                </a:solidFill>
                <a:latin typeface="Garamond" panose="02020404030301010803" pitchFamily="18" charset="0"/>
                <a:ea typeface="Times New Roman" panose="02020603050405020304" pitchFamily="18" charset="0"/>
              </a:rPr>
              <a:t>;</a:t>
            </a:r>
          </a:p>
          <a:p>
            <a:pPr marL="285750" indent="-285750">
              <a:lnSpc>
                <a:spcPct val="150000"/>
              </a:lnSpc>
              <a:spcBef>
                <a:spcPts val="600"/>
              </a:spcBef>
              <a:spcAft>
                <a:spcPts val="600"/>
              </a:spcAft>
              <a:buFont typeface="Wingdings" panose="05000000000000000000" pitchFamily="2" charset="2"/>
              <a:buChar char="q"/>
            </a:pPr>
            <a:r>
              <a:rPr lang="pl-PL" dirty="0">
                <a:solidFill>
                  <a:srgbClr val="000000"/>
                </a:solidFill>
                <a:latin typeface="Garamond" panose="02020404030301010803" pitchFamily="18" charset="0"/>
                <a:ea typeface="Times New Roman" panose="02020603050405020304" pitchFamily="18" charset="0"/>
              </a:rPr>
              <a:t>U</a:t>
            </a:r>
            <a:r>
              <a:rPr lang="pl-PL" dirty="0">
                <a:latin typeface="Garamond" panose="02020404030301010803" pitchFamily="18" charset="0"/>
                <a:ea typeface="Times New Roman" panose="02020603050405020304" pitchFamily="18" charset="0"/>
              </a:rPr>
              <a:t>sługi opiekuńczo-wychowawcze dla dzieci i młodzieży (m.in. świetlice, świetlice środowiskowe, w tym z programem socjoterapeutycznym, kluby środowiskowe, grupy zabawowe) wraz z zapewnieniem organizacji czasu, możliwości rozwoju osobistego oraz rozwijania zainteresowań;</a:t>
            </a:r>
          </a:p>
          <a:p>
            <a:pPr marL="285750" indent="-285750">
              <a:lnSpc>
                <a:spcPct val="150000"/>
              </a:lnSpc>
              <a:spcBef>
                <a:spcPts val="600"/>
              </a:spcBef>
              <a:spcAft>
                <a:spcPts val="600"/>
              </a:spcAft>
              <a:buFont typeface="Wingdings" panose="05000000000000000000" pitchFamily="2" charset="2"/>
              <a:buChar char="q"/>
            </a:pPr>
            <a:r>
              <a:rPr lang="pl-PL" dirty="0">
                <a:latin typeface="Garamond" panose="02020404030301010803" pitchFamily="18" charset="0"/>
              </a:rPr>
              <a:t>Usługi wzmacniające więzi społeczne i przeciwdziałające społecznej izolacji np. terapia małżeńska i rodzinna, wczesne wsparcie w przypadku stanów depresyjnych i naruszenia równowagi psychicznej</a:t>
            </a:r>
            <a:r>
              <a:rPr lang="pl-PL" dirty="0" smtClean="0">
                <a:latin typeface="Garamond" panose="02020404030301010803" pitchFamily="18" charset="0"/>
              </a:rPr>
              <a:t>).</a:t>
            </a:r>
            <a:endParaRPr lang="pl-PL" dirty="0">
              <a:solidFill>
                <a:srgbClr val="000000"/>
              </a:solidFill>
              <a:latin typeface="Garamond" panose="02020404030301010803" pitchFamily="18" charset="0"/>
              <a:ea typeface="Times New Roman" panose="02020603050405020304" pitchFamily="18" charset="0"/>
            </a:endParaRPr>
          </a:p>
          <a:p>
            <a:pPr marL="285750" lvl="0" indent="-285750">
              <a:lnSpc>
                <a:spcPct val="150000"/>
              </a:lnSpc>
              <a:spcBef>
                <a:spcPts val="600"/>
              </a:spcBef>
              <a:spcAft>
                <a:spcPts val="600"/>
              </a:spcAft>
              <a:buFont typeface="Wingdings" panose="05000000000000000000" pitchFamily="2" charset="2"/>
              <a:buChar char="q"/>
            </a:pPr>
            <a:endParaRPr lang="pl-PL" dirty="0">
              <a:solidFill>
                <a:srgbClr val="000000"/>
              </a:solidFill>
              <a:latin typeface="Garamond" panose="02020404030301010803" pitchFamily="18" charset="0"/>
              <a:ea typeface="Times New Roman" panose="02020603050405020304" pitchFamily="18" charset="0"/>
            </a:endParaRPr>
          </a:p>
          <a:p>
            <a:pPr lvl="0">
              <a:lnSpc>
                <a:spcPct val="150000"/>
              </a:lnSpc>
              <a:spcBef>
                <a:spcPts val="600"/>
              </a:spcBef>
              <a:spcAft>
                <a:spcPts val="600"/>
              </a:spcAft>
            </a:pPr>
            <a:endParaRPr lang="pl-PL" dirty="0">
              <a:solidFill>
                <a:srgbClr val="000000"/>
              </a:solidFill>
              <a:latin typeface="Garamond" panose="02020404030301010803" pitchFamily="18" charset="0"/>
              <a:ea typeface="Times New Roman" panose="02020603050405020304" pitchFamily="18" charset="0"/>
            </a:endParaRPr>
          </a:p>
        </p:txBody>
      </p:sp>
    </p:spTree>
    <p:extLst>
      <p:ext uri="{BB962C8B-B14F-4D97-AF65-F5344CB8AC3E}">
        <p14:creationId xmlns:p14="http://schemas.microsoft.com/office/powerpoint/2010/main" val="3733183425"/>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2" name="Prostokąt 1">
            <a:extLst>
              <a:ext uri="{FF2B5EF4-FFF2-40B4-BE49-F238E27FC236}">
                <a16:creationId xmlns:a16="http://schemas.microsoft.com/office/drawing/2014/main" id="{DCE6CB65-C9DF-4B37-A6D3-F07374BD926A}"/>
              </a:ext>
            </a:extLst>
          </p:cNvPr>
          <p:cNvSpPr/>
          <p:nvPr/>
        </p:nvSpPr>
        <p:spPr>
          <a:xfrm>
            <a:off x="264942" y="1628398"/>
            <a:ext cx="11662117" cy="5046894"/>
          </a:xfrm>
          <a:prstGeom prst="rect">
            <a:avLst/>
          </a:prstGeom>
        </p:spPr>
        <p:txBody>
          <a:bodyPr wrap="square">
            <a:spAutoFit/>
          </a:bodyPr>
          <a:lstStyle/>
          <a:p>
            <a:pPr marL="285750" lvl="0" indent="-285750">
              <a:lnSpc>
                <a:spcPct val="125000"/>
              </a:lnSpc>
              <a:buFont typeface="Wingdings" panose="05000000000000000000" pitchFamily="2" charset="2"/>
              <a:buChar char="q"/>
            </a:pPr>
            <a:r>
              <a:rPr lang="pl-PL" dirty="0">
                <a:solidFill>
                  <a:srgbClr val="000000"/>
                </a:solidFill>
                <a:latin typeface="Garamond" panose="02020404030301010803" pitchFamily="18" charset="0"/>
                <a:ea typeface="Times New Roman" panose="02020603050405020304" pitchFamily="18" charset="0"/>
              </a:rPr>
              <a:t>Finansowanie pobytu w mieszkaniach wspieranych dla osób z niepełnosprawnościami/osób niesamodzielnych w przypadku potrzeby opieki w zastępstwie za opiekunów faktycznych (wyłącznie jako element wsparcia i pod warunkiem zagwarantowania kompleksowości usługi asystenckiej</a:t>
            </a:r>
            <a:r>
              <a:rPr lang="pl-PL" dirty="0" smtClean="0">
                <a:solidFill>
                  <a:srgbClr val="000000"/>
                </a:solidFill>
                <a:latin typeface="Garamond" panose="02020404030301010803" pitchFamily="18" charset="0"/>
                <a:ea typeface="Times New Roman" panose="02020603050405020304" pitchFamily="18" charset="0"/>
              </a:rPr>
              <a:t>);</a:t>
            </a:r>
          </a:p>
          <a:p>
            <a:pPr marL="285750" indent="-285750">
              <a:lnSpc>
                <a:spcPct val="125000"/>
              </a:lnSpc>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Usługi asystenckie dla osób z niepełnosprawnościami mające na celu wspieranie osób z niepełnosprawnościami w wykonywaniu podstawowych czynności dnia codziennego</a:t>
            </a:r>
            <a:r>
              <a:rPr lang="pl-PL" dirty="0">
                <a:solidFill>
                  <a:srgbClr val="000000"/>
                </a:solidFill>
                <a:latin typeface="Garamond" panose="02020404030301010803" pitchFamily="18" charset="0"/>
                <a:ea typeface="Times New Roman" panose="02020603050405020304" pitchFamily="18" charset="0"/>
              </a:rPr>
              <a:t>, niezbędnych do aktywnego funkcjonowania społecznego (np. wsparcie w przemieszczaniu się m.in. do lekarza, do punktów usługowych i innych miejsc publicznych oraz asysta w tych miejscach</a:t>
            </a:r>
            <a:r>
              <a:rPr lang="pl-PL" dirty="0" smtClean="0">
                <a:solidFill>
                  <a:srgbClr val="000000"/>
                </a:solidFill>
                <a:latin typeface="Garamond" panose="02020404030301010803" pitchFamily="18" charset="0"/>
                <a:ea typeface="Times New Roman" panose="02020603050405020304" pitchFamily="18" charset="0"/>
              </a:rPr>
              <a:t>);</a:t>
            </a:r>
          </a:p>
          <a:p>
            <a:pPr marL="285750" lvl="0" indent="-285750">
              <a:lnSpc>
                <a:spcPct val="125000"/>
              </a:lnSpc>
              <a:buFont typeface="Wingdings" panose="05000000000000000000" pitchFamily="2" charset="2"/>
              <a:buChar char="q"/>
            </a:pPr>
            <a:r>
              <a:rPr lang="pl-PL" dirty="0">
                <a:solidFill>
                  <a:srgbClr val="000000"/>
                </a:solidFill>
                <a:latin typeface="Garamond" panose="02020404030301010803" pitchFamily="18" charset="0"/>
                <a:ea typeface="Times New Roman" panose="02020603050405020304" pitchFamily="18" charset="0"/>
              </a:rPr>
              <a:t>Usługi opiekuńcze/asystenckie dla osób starszych/osób z niepełnosprawnościami, m.in. opiekun dzienny, asystent osoby niesamodzielnej, wolontariat opiekuńczy, punkty opieki dziennej (kluby seniora, „mini świetlice”, dzienne domy pomocy społecznej, środowiskowe domy samopomocy), ułatwienie dostępu do sprzętu pielęgnacyjnego i rehabilitacyjnego poprzez możliwość wypożyczania go;</a:t>
            </a:r>
          </a:p>
          <a:p>
            <a:pPr marL="285750" indent="-285750">
              <a:lnSpc>
                <a:spcPct val="125000"/>
              </a:lnSpc>
              <a:buFont typeface="Wingdings" panose="05000000000000000000" pitchFamily="2" charset="2"/>
              <a:buChar char="q"/>
            </a:pPr>
            <a:r>
              <a:rPr lang="pl-PL" b="1" dirty="0">
                <a:solidFill>
                  <a:srgbClr val="000000"/>
                </a:solidFill>
                <a:latin typeface="Garamond" panose="02020404030301010803" pitchFamily="18" charset="0"/>
                <a:ea typeface="Times New Roman" panose="02020603050405020304" pitchFamily="18" charset="0"/>
              </a:rPr>
              <a:t>Wykorzystanie nowoczesnych technologii informacyjno-komunikacyjnych – np. teleopieki</a:t>
            </a:r>
            <a:r>
              <a:rPr lang="pl-PL" dirty="0">
                <a:solidFill>
                  <a:srgbClr val="000000"/>
                </a:solidFill>
                <a:latin typeface="Garamond" panose="02020404030301010803" pitchFamily="18" charset="0"/>
                <a:ea typeface="Times New Roman" panose="02020603050405020304" pitchFamily="18" charset="0"/>
              </a:rPr>
              <a:t>, systemów przywoławczych (wyłącznie jako element wsparcia i pod warunkiem zagwarantowania kompleksowości usługi opiekuńczej</a:t>
            </a:r>
            <a:r>
              <a:rPr lang="pl-PL" dirty="0" smtClean="0">
                <a:solidFill>
                  <a:srgbClr val="000000"/>
                </a:solidFill>
                <a:latin typeface="Garamond" panose="02020404030301010803" pitchFamily="18" charset="0"/>
                <a:ea typeface="Times New Roman" panose="02020603050405020304" pitchFamily="18" charset="0"/>
              </a:rPr>
              <a:t>);</a:t>
            </a:r>
            <a:endParaRPr lang="pl-PL" dirty="0">
              <a:solidFill>
                <a:srgbClr val="000000"/>
              </a:solidFill>
              <a:latin typeface="Garamond" panose="02020404030301010803" pitchFamily="18" charset="0"/>
              <a:ea typeface="Times New Roman" panose="02020603050405020304" pitchFamily="18" charset="0"/>
            </a:endParaRPr>
          </a:p>
          <a:p>
            <a:pPr marL="285750" lvl="0" indent="-285750">
              <a:lnSpc>
                <a:spcPct val="150000"/>
              </a:lnSpc>
              <a:spcBef>
                <a:spcPts val="600"/>
              </a:spcBef>
              <a:spcAft>
                <a:spcPts val="600"/>
              </a:spcAft>
              <a:buFont typeface="Wingdings" panose="05000000000000000000" pitchFamily="2" charset="2"/>
              <a:buChar char="q"/>
            </a:pPr>
            <a:endParaRPr lang="pl-PL" dirty="0">
              <a:solidFill>
                <a:srgbClr val="000000"/>
              </a:solidFill>
              <a:latin typeface="Garamond" panose="02020404030301010803" pitchFamily="18" charset="0"/>
              <a:ea typeface="Times New Roman" panose="02020603050405020304" pitchFamily="18" charset="0"/>
            </a:endParaRPr>
          </a:p>
        </p:txBody>
      </p:sp>
      <p:sp>
        <p:nvSpPr>
          <p:cNvPr id="4" name="pole tekstowe 3">
            <a:extLst>
              <a:ext uri="{FF2B5EF4-FFF2-40B4-BE49-F238E27FC236}">
                <a16:creationId xmlns:a16="http://schemas.microsoft.com/office/drawing/2014/main" id="{BED19A8E-90E6-4C87-93D8-26C30933E977}"/>
              </a:ext>
            </a:extLst>
          </p:cNvPr>
          <p:cNvSpPr txBox="1"/>
          <p:nvPr/>
        </p:nvSpPr>
        <p:spPr>
          <a:xfrm>
            <a:off x="681790" y="1024476"/>
            <a:ext cx="10828421" cy="400110"/>
          </a:xfrm>
          <a:prstGeom prst="rect">
            <a:avLst/>
          </a:prstGeom>
          <a:solidFill>
            <a:schemeClr val="bg1">
              <a:alpha val="85000"/>
            </a:schemeClr>
          </a:solidFill>
        </p:spPr>
        <p:txBody>
          <a:bodyPr wrap="square" rtlCol="0">
            <a:spAutoFit/>
          </a:bodyPr>
          <a:lstStyle/>
          <a:p>
            <a:pPr algn="ctr"/>
            <a:r>
              <a:rPr lang="pl-PL" sz="2000" b="1" dirty="0">
                <a:latin typeface="Garamond" panose="02020404030301010803" pitchFamily="18" charset="0"/>
              </a:rPr>
              <a:t>Przykładowe formy wsparcia (typ 1 projektu</a:t>
            </a:r>
            <a:r>
              <a:rPr lang="pl-PL" sz="2000" b="1" dirty="0" smtClean="0">
                <a:latin typeface="Garamond" panose="02020404030301010803" pitchFamily="18" charset="0"/>
              </a:rPr>
              <a:t>) dla osób z niepełnosprawnościami i osób starszych</a:t>
            </a:r>
            <a:endParaRPr lang="pl-PL" sz="2000" b="1" dirty="0">
              <a:latin typeface="Garamond" panose="02020404030301010803" pitchFamily="18" charset="0"/>
            </a:endParaRPr>
          </a:p>
        </p:txBody>
      </p:sp>
    </p:spTree>
    <p:extLst>
      <p:ext uri="{BB962C8B-B14F-4D97-AF65-F5344CB8AC3E}">
        <p14:creationId xmlns:p14="http://schemas.microsoft.com/office/powerpoint/2010/main" val="188446588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descr="Obraz zawierający lego, zabawka&#10;&#10;Opis wygenerowany przy wysokim poziomie pewności">
            <a:extLst>
              <a:ext uri="{FF2B5EF4-FFF2-40B4-BE49-F238E27FC236}">
                <a16:creationId xmlns:a16="http://schemas.microsoft.com/office/drawing/2014/main" id="{2338071F-1542-42E8-8B26-8F3925B3EE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9421" y="2051408"/>
            <a:ext cx="4806592" cy="4806592"/>
          </a:xfrm>
          <a:prstGeom prst="rect">
            <a:avLst/>
          </a:prstGeom>
        </p:spPr>
      </p:pic>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2" name="Prostokąt 1">
            <a:extLst>
              <a:ext uri="{FF2B5EF4-FFF2-40B4-BE49-F238E27FC236}">
                <a16:creationId xmlns:a16="http://schemas.microsoft.com/office/drawing/2014/main" id="{E68445A2-A356-4B62-AE0C-D0F745D27FEC}"/>
              </a:ext>
            </a:extLst>
          </p:cNvPr>
          <p:cNvSpPr/>
          <p:nvPr/>
        </p:nvSpPr>
        <p:spPr>
          <a:xfrm>
            <a:off x="968326" y="1845561"/>
            <a:ext cx="10255348" cy="2592376"/>
          </a:xfrm>
          <a:prstGeom prst="rect">
            <a:avLst/>
          </a:prstGeom>
        </p:spPr>
        <p:txBody>
          <a:bodyPr wrap="square">
            <a:spAutoFit/>
          </a:bodyPr>
          <a:lstStyle/>
          <a:p>
            <a:pPr marL="285750" indent="-285750">
              <a:lnSpc>
                <a:spcPct val="150000"/>
              </a:lnSpc>
              <a:spcBef>
                <a:spcPts val="600"/>
              </a:spcBef>
              <a:spcAft>
                <a:spcPts val="600"/>
              </a:spcAft>
              <a:buFont typeface="Wingdings" panose="05000000000000000000" pitchFamily="2" charset="2"/>
              <a:buChar char="q"/>
            </a:pPr>
            <a:r>
              <a:rPr lang="pl-PL" dirty="0">
                <a:latin typeface="Garamond" panose="02020404030301010803" pitchFamily="18" charset="0"/>
                <a:ea typeface="Times New Roman" panose="02020603050405020304" pitchFamily="18" charset="0"/>
              </a:rPr>
              <a:t>wspólne działanie na rzecz poprawy przestrzeni publicznej z wykorzystaniem nabytych podczas aktywizacji zawodowej kompetencji;</a:t>
            </a:r>
          </a:p>
          <a:p>
            <a:pPr marL="285750" indent="-285750">
              <a:lnSpc>
                <a:spcPct val="150000"/>
              </a:lnSpc>
              <a:spcBef>
                <a:spcPts val="600"/>
              </a:spcBef>
              <a:spcAft>
                <a:spcPts val="600"/>
              </a:spcAft>
              <a:buFont typeface="Wingdings" panose="05000000000000000000" pitchFamily="2" charset="2"/>
              <a:buChar char="q"/>
            </a:pPr>
            <a:r>
              <a:rPr lang="pl-PL" dirty="0">
                <a:latin typeface="Garamond" panose="02020404030301010803" pitchFamily="18" charset="0"/>
                <a:ea typeface="Times New Roman" panose="02020603050405020304" pitchFamily="18" charset="0"/>
              </a:rPr>
              <a:t>aktywizacja środowisk lokalnych w celu tworzenia społecznych form samopomocy;</a:t>
            </a:r>
          </a:p>
          <a:p>
            <a:pPr marL="285750" indent="-285750">
              <a:lnSpc>
                <a:spcPct val="150000"/>
              </a:lnSpc>
              <a:spcBef>
                <a:spcPts val="600"/>
              </a:spcBef>
              <a:spcAft>
                <a:spcPts val="600"/>
              </a:spcAft>
              <a:buFont typeface="Wingdings" panose="05000000000000000000" pitchFamily="2" charset="2"/>
              <a:buChar char="q"/>
            </a:pPr>
            <a:r>
              <a:rPr lang="pl-PL" dirty="0">
                <a:latin typeface="Garamond" panose="02020404030301010803" pitchFamily="18" charset="0"/>
                <a:ea typeface="Times New Roman" panose="02020603050405020304" pitchFamily="18" charset="0"/>
              </a:rPr>
              <a:t>udział w rodzinnych piknikach;</a:t>
            </a:r>
          </a:p>
          <a:p>
            <a:pPr marL="285750" indent="-285750">
              <a:lnSpc>
                <a:spcPct val="150000"/>
              </a:lnSpc>
              <a:spcBef>
                <a:spcPts val="600"/>
              </a:spcBef>
              <a:spcAft>
                <a:spcPts val="600"/>
              </a:spcAft>
              <a:buFont typeface="Wingdings" panose="05000000000000000000" pitchFamily="2" charset="2"/>
              <a:buChar char="q"/>
            </a:pPr>
            <a:r>
              <a:rPr lang="pl-PL" dirty="0">
                <a:latin typeface="Garamond" panose="02020404030301010803" pitchFamily="18" charset="0"/>
                <a:ea typeface="Times New Roman" panose="02020603050405020304" pitchFamily="18" charset="0"/>
              </a:rPr>
              <a:t>wspieranie rodzin w ich środowiskach, w szczególności poprzez usługi streetworkera i animatora.</a:t>
            </a:r>
            <a:endParaRPr lang="pl-PL" dirty="0">
              <a:latin typeface="Garamond" panose="02020404030301010803" pitchFamily="18" charset="0"/>
            </a:endParaRPr>
          </a:p>
        </p:txBody>
      </p:sp>
      <p:sp>
        <p:nvSpPr>
          <p:cNvPr id="5" name="pole tekstowe 4">
            <a:extLst>
              <a:ext uri="{FF2B5EF4-FFF2-40B4-BE49-F238E27FC236}">
                <a16:creationId xmlns:a16="http://schemas.microsoft.com/office/drawing/2014/main" id="{8BF635FC-3F69-4AC8-B391-CA2FA47D21FF}"/>
              </a:ext>
            </a:extLst>
          </p:cNvPr>
          <p:cNvSpPr txBox="1"/>
          <p:nvPr/>
        </p:nvSpPr>
        <p:spPr>
          <a:xfrm>
            <a:off x="2776025" y="1153551"/>
            <a:ext cx="6639951" cy="400110"/>
          </a:xfrm>
          <a:prstGeom prst="rect">
            <a:avLst/>
          </a:prstGeom>
          <a:noFill/>
        </p:spPr>
        <p:txBody>
          <a:bodyPr wrap="square" rtlCol="0">
            <a:spAutoFit/>
          </a:bodyPr>
          <a:lstStyle/>
          <a:p>
            <a:pPr algn="ctr"/>
            <a:r>
              <a:rPr lang="pl-PL" sz="2000" b="1" dirty="0">
                <a:latin typeface="Garamond" panose="02020404030301010803" pitchFamily="18" charset="0"/>
              </a:rPr>
              <a:t>Przykładowe formy wsparcia (typ 2 projektu)</a:t>
            </a:r>
          </a:p>
        </p:txBody>
      </p:sp>
    </p:spTree>
    <p:extLst>
      <p:ext uri="{BB962C8B-B14F-4D97-AF65-F5344CB8AC3E}">
        <p14:creationId xmlns:p14="http://schemas.microsoft.com/office/powerpoint/2010/main" val="897163663"/>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a:spLocks noChangeArrowheads="1"/>
          </p:cNvSpPr>
          <p:nvPr/>
        </p:nvSpPr>
        <p:spPr bwMode="auto">
          <a:xfrm>
            <a:off x="3683397" y="1052512"/>
            <a:ext cx="48252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eaLnBrk="1" hangingPunct="1"/>
            <a:r>
              <a:rPr lang="pl-PL" altLang="pl-PL" dirty="0"/>
              <a:t>Maksymalna kwota wsparcia na uczestnika</a:t>
            </a:r>
          </a:p>
        </p:txBody>
      </p:sp>
      <p:graphicFrame>
        <p:nvGraphicFramePr>
          <p:cNvPr id="3" name="Diagram 2"/>
          <p:cNvGraphicFramePr/>
          <p:nvPr>
            <p:extLst/>
          </p:nvPr>
        </p:nvGraphicFramePr>
        <p:xfrm>
          <a:off x="1973796" y="1762150"/>
          <a:ext cx="824440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Obraz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272763084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523492" y="1011682"/>
            <a:ext cx="9145016" cy="349006"/>
          </a:xfrm>
          <a:prstGeom prst="rect">
            <a:avLst/>
          </a:prstGeom>
          <a:noFill/>
        </p:spPr>
        <p:txBody>
          <a:bodyPr>
            <a:spAutoFit/>
          </a:bodyPr>
          <a:lstStyle/>
          <a:p>
            <a:pPr marL="365125" marR="0" lvl="0" indent="-255588" algn="ctr" defTabSz="914400" eaLnBrk="0" fontAlgn="base" latinLnBrk="0" hangingPunct="0">
              <a:lnSpc>
                <a:spcPct val="80000"/>
              </a:lnSpc>
              <a:spcBef>
                <a:spcPts val="400"/>
              </a:spcBef>
              <a:spcAft>
                <a:spcPct val="0"/>
              </a:spcAft>
              <a:buClr>
                <a:srgbClr val="4F81BD"/>
              </a:buClr>
              <a:buSzPct val="68000"/>
              <a:buFont typeface="Wingdings 3" pitchFamily="18" charset="2"/>
              <a:buNone/>
              <a:tabLst/>
              <a:defRPr/>
            </a:pPr>
            <a:r>
              <a:rPr kumimoji="0" lang="pl-PL" altLang="pl-PL" sz="2000" b="1" i="0" u="none" strike="noStrike" kern="0" cap="none" spc="0" normalizeH="0" baseline="0" noProof="0" dirty="0">
                <a:ln>
                  <a:noFill/>
                </a:ln>
                <a:solidFill>
                  <a:prstClr val="black"/>
                </a:solidFill>
                <a:effectLst/>
                <a:uLnTx/>
                <a:uFillTx/>
                <a:latin typeface="Garamond" panose="02020404030301010803" pitchFamily="18" charset="0"/>
              </a:rPr>
              <a:t>Kryteria merytoryczne specyficzne obligatoryjne</a:t>
            </a:r>
            <a:endParaRPr kumimoji="0" lang="pl-PL" altLang="pl-PL" sz="2000" b="1" i="0" u="none" strike="noStrike" kern="0" cap="none" spc="0" normalizeH="0" baseline="0" noProof="0" dirty="0">
              <a:ln>
                <a:noFill/>
              </a:ln>
              <a:solidFill>
                <a:srgbClr val="1F497D">
                  <a:lumMod val="60000"/>
                  <a:lumOff val="40000"/>
                </a:srgbClr>
              </a:solidFill>
              <a:effectLst/>
              <a:uLnTx/>
              <a:uFillTx/>
              <a:latin typeface="Garamond" panose="02020404030301010803" pitchFamily="18" charset="0"/>
            </a:endParaRPr>
          </a:p>
        </p:txBody>
      </p:sp>
      <p:sp>
        <p:nvSpPr>
          <p:cNvPr id="3" name="Prostokąt 1"/>
          <p:cNvSpPr>
            <a:spLocks noChangeArrowheads="1"/>
          </p:cNvSpPr>
          <p:nvPr/>
        </p:nvSpPr>
        <p:spPr bwMode="auto">
          <a:xfrm>
            <a:off x="600931" y="1556791"/>
            <a:ext cx="10990139" cy="5166414"/>
          </a:xfrm>
          <a:prstGeom prst="rect">
            <a:avLst/>
          </a:prstGeom>
          <a:noFill/>
          <a:ln w="9525">
            <a:noFill/>
            <a:miter lim="800000"/>
            <a:headEnd/>
            <a:tailEnd/>
          </a:ln>
          <a:effectLst/>
          <a:scene3d>
            <a:camera prst="orthographicFront"/>
            <a:lightRig rig="threePt" dir="t"/>
          </a:scene3d>
          <a:sp3d>
            <a:bevelT/>
          </a:sp3d>
        </p:spPr>
        <p:txBody>
          <a:bodyPr wrap="square">
            <a:spAutoFit/>
          </a:bodyPr>
          <a:lstStyle/>
          <a:p>
            <a:pPr marR="0" lvl="0" algn="just" defTabSz="914400" eaLnBrk="0" fontAlgn="base" latinLnBrk="0" hangingPunct="0">
              <a:lnSpc>
                <a:spcPct val="114000"/>
              </a:lnSpc>
              <a:spcBef>
                <a:spcPts val="600"/>
              </a:spcBef>
              <a:spcAft>
                <a:spcPts val="600"/>
              </a:spcAft>
              <a:buClr>
                <a:srgbClr val="4F81BD"/>
              </a:buClr>
              <a:buSzPct val="68000"/>
              <a:tabLst/>
              <a:defRPr/>
            </a:pP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	Kompleksowość wsparcia przez zastosowanie co najmniej trzech różnych działań</a:t>
            </a:r>
            <a:r>
              <a:rPr kumimoji="0" lang="pl-PL" sz="1600" b="1" i="0" u="none" strike="noStrike" kern="0" cap="none" spc="0" normalizeH="0" noProof="0" dirty="0">
                <a:ln>
                  <a:noFill/>
                </a:ln>
                <a:solidFill>
                  <a:prstClr val="black"/>
                </a:solidFill>
                <a:effectLst/>
                <a:uLnTx/>
                <a:uFillTx/>
                <a:latin typeface="Garamond" panose="02020404030301010803" pitchFamily="18" charset="0"/>
              </a:rPr>
              <a:t> w odniesieniu do każdej osoby 	lub rodziny</a:t>
            </a:r>
            <a:r>
              <a:rPr lang="pl-PL" sz="1600" b="1" kern="0" dirty="0">
                <a:solidFill>
                  <a:prstClr val="black"/>
                </a:solidFill>
                <a:latin typeface="Garamond" panose="02020404030301010803" pitchFamily="18" charset="0"/>
              </a:rPr>
              <a:t> oraz </a:t>
            </a: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dostosowanie</a:t>
            </a:r>
            <a:r>
              <a:rPr kumimoji="0" lang="pl-PL" sz="1600" b="1" i="0" u="none" strike="noStrike" kern="0" cap="none" spc="0" normalizeH="0" noProof="0" dirty="0">
                <a:ln>
                  <a:noFill/>
                </a:ln>
                <a:solidFill>
                  <a:prstClr val="black"/>
                </a:solidFill>
                <a:effectLst/>
                <a:uLnTx/>
                <a:uFillTx/>
                <a:latin typeface="Garamond" panose="02020404030301010803" pitchFamily="18" charset="0"/>
              </a:rPr>
              <a:t> wsparcia </a:t>
            </a:r>
            <a:r>
              <a:rPr lang="pl-PL" sz="1600" b="1" kern="0" dirty="0">
                <a:solidFill>
                  <a:prstClr val="black"/>
                </a:solidFill>
                <a:latin typeface="Garamond" panose="02020404030301010803" pitchFamily="18" charset="0"/>
              </a:rPr>
              <a:t>do </a:t>
            </a: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specyficznych potrzeb</a:t>
            </a:r>
            <a:r>
              <a:rPr kumimoji="0" lang="pl-PL" sz="1600" b="1" i="0" u="none" strike="noStrike" kern="0" cap="none" spc="0" normalizeH="0" noProof="0" dirty="0">
                <a:ln>
                  <a:noFill/>
                </a:ln>
                <a:solidFill>
                  <a:prstClr val="black"/>
                </a:solidFill>
                <a:effectLst/>
                <a:uLnTx/>
                <a:uFillTx/>
                <a:latin typeface="Garamond" panose="02020404030301010803" pitchFamily="18" charset="0"/>
              </a:rPr>
              <a:t> osoby lub rodziny (na podstawie indywidualnej 	diagnozy).</a:t>
            </a:r>
            <a:endParaRPr kumimoji="0" lang="pl-PL" sz="1600" b="1" i="0" u="none" strike="noStrike" kern="0" cap="none" spc="0" normalizeH="0" baseline="0" noProof="0" dirty="0">
              <a:ln>
                <a:noFill/>
              </a:ln>
              <a:solidFill>
                <a:prstClr val="black"/>
              </a:solidFill>
              <a:effectLst/>
              <a:uLnTx/>
              <a:uFillTx/>
              <a:latin typeface="Garamond" panose="02020404030301010803" pitchFamily="18" charset="0"/>
            </a:endParaRPr>
          </a:p>
          <a:p>
            <a:pPr lvl="1" algn="just" eaLnBrk="0" fontAlgn="base" hangingPunct="0">
              <a:lnSpc>
                <a:spcPct val="150000"/>
              </a:lnSpc>
              <a:spcBef>
                <a:spcPts val="400"/>
              </a:spcBef>
              <a:spcAft>
                <a:spcPct val="0"/>
              </a:spcAft>
              <a:buClr>
                <a:srgbClr val="4F81BD"/>
              </a:buClr>
              <a:buSzPct val="68000"/>
              <a:defRPr/>
            </a:pP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	Biuro projektu prowadzone na terenie województwa warmińsko-mazurskiego. </a:t>
            </a:r>
          </a:p>
          <a:p>
            <a:pPr marR="0" lvl="0" algn="just" defTabSz="914400" eaLnBrk="0" fontAlgn="base" latinLnBrk="0" hangingPunct="0">
              <a:lnSpc>
                <a:spcPct val="150000"/>
              </a:lnSpc>
              <a:spcBef>
                <a:spcPts val="400"/>
              </a:spcBef>
              <a:spcAft>
                <a:spcPct val="0"/>
              </a:spcAft>
              <a:buClr>
                <a:srgbClr val="4F81BD"/>
              </a:buClr>
              <a:buSzPct val="68000"/>
              <a:tabLst/>
              <a:defRPr/>
            </a:pP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	</a:t>
            </a:r>
          </a:p>
          <a:p>
            <a:pPr marR="0" lvl="0" algn="just" defTabSz="914400" eaLnBrk="0" fontAlgn="base" latinLnBrk="0" hangingPunct="0">
              <a:lnSpc>
                <a:spcPct val="150000"/>
              </a:lnSpc>
              <a:spcBef>
                <a:spcPts val="400"/>
              </a:spcBef>
              <a:spcAft>
                <a:spcPct val="0"/>
              </a:spcAft>
              <a:buClr>
                <a:srgbClr val="4F81BD"/>
              </a:buClr>
              <a:buSzPct val="68000"/>
              <a:tabLst/>
              <a:defRPr/>
            </a:pPr>
            <a:r>
              <a:rPr lang="pl-PL" sz="1600" b="1" kern="0" dirty="0">
                <a:solidFill>
                  <a:prstClr val="black"/>
                </a:solidFill>
                <a:latin typeface="Garamond" panose="02020404030301010803" pitchFamily="18" charset="0"/>
              </a:rPr>
              <a:t>	</a:t>
            </a: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12 – miesięczne doświadczenie Wnioskodawcy lub </a:t>
            </a:r>
            <a:r>
              <a:rPr kumimoji="0" lang="pl-PL" sz="1600" b="1" i="0" u="none" strike="noStrike" kern="0" cap="none" spc="0" normalizeH="0" baseline="0" noProof="0" dirty="0" smtClean="0">
                <a:ln>
                  <a:noFill/>
                </a:ln>
                <a:solidFill>
                  <a:prstClr val="black"/>
                </a:solidFill>
                <a:effectLst/>
                <a:uLnTx/>
                <a:uFillTx/>
                <a:latin typeface="Garamond" panose="02020404030301010803" pitchFamily="18" charset="0"/>
              </a:rPr>
              <a:t>Partnera.</a:t>
            </a:r>
            <a:endParaRPr kumimoji="0" lang="pl-PL" sz="1600" b="1" i="0" u="none" strike="noStrike" kern="0" cap="none" spc="0" normalizeH="0" baseline="0" noProof="0" dirty="0">
              <a:ln>
                <a:noFill/>
              </a:ln>
              <a:solidFill>
                <a:prstClr val="black"/>
              </a:solidFill>
              <a:effectLst/>
              <a:uLnTx/>
              <a:uFillTx/>
              <a:latin typeface="Garamond" panose="02020404030301010803" pitchFamily="18" charset="0"/>
            </a:endParaRPr>
          </a:p>
          <a:p>
            <a:pPr marR="0" lvl="0" algn="just" defTabSz="914400" eaLnBrk="0" fontAlgn="base" latinLnBrk="0" hangingPunct="0">
              <a:lnSpc>
                <a:spcPct val="150000"/>
              </a:lnSpc>
              <a:spcBef>
                <a:spcPts val="400"/>
              </a:spcBef>
              <a:spcAft>
                <a:spcPct val="0"/>
              </a:spcAft>
              <a:buClr>
                <a:srgbClr val="4F81BD"/>
              </a:buClr>
              <a:buSzPct val="68000"/>
              <a:tabLst/>
              <a:defRPr/>
            </a:pP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	</a:t>
            </a:r>
          </a:p>
          <a:p>
            <a:pPr marR="0" lvl="0" algn="just" defTabSz="914400" eaLnBrk="0" fontAlgn="base" latinLnBrk="0" hangingPunct="0">
              <a:lnSpc>
                <a:spcPct val="150000"/>
              </a:lnSpc>
              <a:spcBef>
                <a:spcPts val="400"/>
              </a:spcBef>
              <a:spcAft>
                <a:spcPct val="0"/>
              </a:spcAft>
              <a:buClr>
                <a:srgbClr val="4F81BD"/>
              </a:buClr>
              <a:buSzPct val="68000"/>
              <a:tabLst/>
              <a:defRPr/>
            </a:pPr>
            <a:r>
              <a:rPr lang="pl-PL" sz="1600" b="1" kern="0" dirty="0">
                <a:solidFill>
                  <a:prstClr val="black"/>
                </a:solidFill>
                <a:latin typeface="Garamond" panose="02020404030301010803" pitchFamily="18" charset="0"/>
              </a:rPr>
              <a:t>	</a:t>
            </a: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Zgodność działań z obowiązującymi standardami  świadczenia usług społecznych.</a:t>
            </a:r>
          </a:p>
          <a:p>
            <a:pPr marR="0" lvl="0" algn="just" defTabSz="914400" eaLnBrk="0" fontAlgn="base" latinLnBrk="0" hangingPunct="0">
              <a:lnSpc>
                <a:spcPct val="150000"/>
              </a:lnSpc>
              <a:spcBef>
                <a:spcPts val="400"/>
              </a:spcBef>
              <a:spcAft>
                <a:spcPct val="0"/>
              </a:spcAft>
              <a:buClr>
                <a:srgbClr val="4F81BD"/>
              </a:buClr>
              <a:buSzPct val="68000"/>
              <a:tabLst/>
              <a:defRPr/>
            </a:pP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	</a:t>
            </a:r>
          </a:p>
          <a:p>
            <a:pPr marR="0" lvl="0" algn="just" defTabSz="914400" eaLnBrk="0" fontAlgn="base" latinLnBrk="0" hangingPunct="0">
              <a:lnSpc>
                <a:spcPct val="150000"/>
              </a:lnSpc>
              <a:spcBef>
                <a:spcPts val="400"/>
              </a:spcBef>
              <a:spcAft>
                <a:spcPct val="0"/>
              </a:spcAft>
              <a:buClr>
                <a:srgbClr val="4F81BD"/>
              </a:buClr>
              <a:buSzPct val="68000"/>
              <a:tabLst/>
              <a:defRPr/>
            </a:pPr>
            <a:r>
              <a:rPr lang="pl-PL" sz="1600" b="1" kern="0" dirty="0">
                <a:solidFill>
                  <a:prstClr val="black"/>
                </a:solidFill>
                <a:latin typeface="Garamond" panose="02020404030301010803" pitchFamily="18" charset="0"/>
              </a:rPr>
              <a:t>	</a:t>
            </a: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Informowanie właściwych terytorialnie OPS i PCPR o projekcie i udzielonych</a:t>
            </a:r>
            <a:r>
              <a:rPr kumimoji="0" lang="pl-PL" sz="1600" b="1" i="0" u="none" strike="noStrike" kern="0" cap="none" spc="0" normalizeH="0" noProof="0" dirty="0">
                <a:ln>
                  <a:noFill/>
                </a:ln>
                <a:solidFill>
                  <a:prstClr val="black"/>
                </a:solidFill>
                <a:effectLst/>
                <a:uLnTx/>
                <a:uFillTx/>
                <a:latin typeface="Garamond" panose="02020404030301010803" pitchFamily="18" charset="0"/>
              </a:rPr>
              <a:t> </a:t>
            </a: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formach wsparcia.</a:t>
            </a:r>
          </a:p>
          <a:p>
            <a:pPr marR="0" lvl="0" algn="just" defTabSz="914400" eaLnBrk="0" fontAlgn="base" latinLnBrk="0" hangingPunct="0">
              <a:lnSpc>
                <a:spcPct val="150000"/>
              </a:lnSpc>
              <a:spcBef>
                <a:spcPts val="400"/>
              </a:spcBef>
              <a:spcAft>
                <a:spcPct val="0"/>
              </a:spcAft>
              <a:buClr>
                <a:srgbClr val="4F81BD"/>
              </a:buClr>
              <a:buSzPct val="68000"/>
              <a:tabLst/>
              <a:defRPr/>
            </a:pP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	</a:t>
            </a:r>
          </a:p>
          <a:p>
            <a:pPr marR="0" lvl="0" algn="just" defTabSz="914400" eaLnBrk="0" fontAlgn="base" latinLnBrk="0" hangingPunct="0">
              <a:lnSpc>
                <a:spcPct val="150000"/>
              </a:lnSpc>
              <a:spcBef>
                <a:spcPts val="400"/>
              </a:spcBef>
              <a:spcAft>
                <a:spcPct val="0"/>
              </a:spcAft>
              <a:buClr>
                <a:srgbClr val="4F81BD"/>
              </a:buClr>
              <a:buSzPct val="68000"/>
              <a:tabLst/>
              <a:defRPr/>
            </a:pPr>
            <a:r>
              <a:rPr lang="pl-PL" sz="1600" b="1" kern="0" dirty="0">
                <a:solidFill>
                  <a:prstClr val="black"/>
                </a:solidFill>
                <a:latin typeface="Garamond" panose="02020404030301010803" pitchFamily="18" charset="0"/>
              </a:rPr>
              <a:t>	</a:t>
            </a: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Grupę docelową projektu stanowią wyłącznie osoby mieszkające na obszarze</a:t>
            </a:r>
            <a:r>
              <a:rPr kumimoji="0" lang="pl-PL" sz="1600" b="1" i="0" u="none" strike="noStrike" kern="0" cap="none" spc="0" normalizeH="0" noProof="0" dirty="0">
                <a:ln>
                  <a:noFill/>
                </a:ln>
                <a:solidFill>
                  <a:prstClr val="black"/>
                </a:solidFill>
                <a:effectLst/>
                <a:uLnTx/>
                <a:uFillTx/>
                <a:latin typeface="Garamond" panose="02020404030301010803" pitchFamily="18" charset="0"/>
              </a:rPr>
              <a:t> </a:t>
            </a:r>
            <a:r>
              <a:rPr kumimoji="0" lang="pl-PL" sz="1600" b="1" i="0" u="none" strike="noStrike" kern="0" cap="none" spc="0" normalizeH="0" baseline="0" noProof="0" dirty="0">
                <a:ln>
                  <a:noFill/>
                </a:ln>
                <a:solidFill>
                  <a:prstClr val="black"/>
                </a:solidFill>
                <a:effectLst/>
                <a:uLnTx/>
                <a:uFillTx/>
                <a:latin typeface="Garamond" panose="02020404030301010803" pitchFamily="18" charset="0"/>
              </a:rPr>
              <a:t>wyznaczonym do rewitalizacji, 	wskazanym w „Programie Rewitalizacji</a:t>
            </a:r>
            <a:r>
              <a:rPr lang="pl-PL" sz="1600" b="1" kern="0" dirty="0" smtClean="0">
                <a:solidFill>
                  <a:prstClr val="black"/>
                </a:solidFill>
                <a:latin typeface="Garamond" panose="02020404030301010803" pitchFamily="18" charset="0"/>
              </a:rPr>
              <a:t>” (nie dotyczy tego konkursu).</a:t>
            </a:r>
            <a:endParaRPr kumimoji="0" lang="pl-PL" altLang="pl-PL" sz="1600" b="0" i="0" u="none" strike="noStrike" kern="0" cap="none" spc="0" normalizeH="0" baseline="0" noProof="0" dirty="0">
              <a:ln>
                <a:noFill/>
              </a:ln>
              <a:solidFill>
                <a:prstClr val="black"/>
              </a:solidFill>
              <a:effectLst/>
              <a:uLnTx/>
              <a:uFillTx/>
              <a:latin typeface="Garamond" panose="02020404030301010803" pitchFamily="18" charset="0"/>
            </a:endParaRPr>
          </a:p>
        </p:txBody>
      </p:sp>
      <p:pic>
        <p:nvPicPr>
          <p:cNvPr id="5" name="Obraz 1" descr="C:\Documents and Settings\m.lykow\Pulpit\GRAFIKI DO KONKURSU\GRAFIKA 6.jpg"/>
          <p:cNvPicPr>
            <a:picLocks noChangeAspect="1" noChangeArrowheads="1"/>
          </p:cNvPicPr>
          <p:nvPr/>
        </p:nvPicPr>
        <p:blipFill>
          <a:blip r:embed="rId2" cstate="print"/>
          <a:srcRect/>
          <a:stretch>
            <a:fillRect/>
          </a:stretch>
        </p:blipFill>
        <p:spPr bwMode="auto">
          <a:xfrm>
            <a:off x="973904" y="1722464"/>
            <a:ext cx="432048" cy="432048"/>
          </a:xfrm>
          <a:prstGeom prst="rect">
            <a:avLst/>
          </a:prstGeom>
          <a:noFill/>
          <a:ln w="9525">
            <a:noFill/>
            <a:miter lim="800000"/>
            <a:headEnd/>
            <a:tailEnd/>
          </a:ln>
        </p:spPr>
      </p:pic>
      <p:pic>
        <p:nvPicPr>
          <p:cNvPr id="9" name="Obraz 1" descr="C:\Documents and Settings\m.lykow\Pulpit\GRAFIKI DO KONKURSU\GRAFIKA 6.jpg"/>
          <p:cNvPicPr>
            <a:picLocks noChangeAspect="1" noChangeArrowheads="1"/>
          </p:cNvPicPr>
          <p:nvPr/>
        </p:nvPicPr>
        <p:blipFill>
          <a:blip r:embed="rId2" cstate="print"/>
          <a:srcRect/>
          <a:stretch>
            <a:fillRect/>
          </a:stretch>
        </p:blipFill>
        <p:spPr bwMode="auto">
          <a:xfrm>
            <a:off x="973904" y="2552024"/>
            <a:ext cx="432048" cy="432048"/>
          </a:xfrm>
          <a:prstGeom prst="rect">
            <a:avLst/>
          </a:prstGeom>
          <a:noFill/>
          <a:ln w="9525">
            <a:noFill/>
            <a:miter lim="800000"/>
            <a:headEnd/>
            <a:tailEnd/>
          </a:ln>
        </p:spPr>
      </p:pic>
      <p:pic>
        <p:nvPicPr>
          <p:cNvPr id="10" name="Obraz 1" descr="C:\Documents and Settings\m.lykow\Pulpit\GRAFIKI DO KONKURSU\GRAFIKA 6.jpg"/>
          <p:cNvPicPr>
            <a:picLocks noChangeAspect="1" noChangeArrowheads="1"/>
          </p:cNvPicPr>
          <p:nvPr/>
        </p:nvPicPr>
        <p:blipFill>
          <a:blip r:embed="rId2" cstate="print"/>
          <a:srcRect/>
          <a:stretch>
            <a:fillRect/>
          </a:stretch>
        </p:blipFill>
        <p:spPr bwMode="auto">
          <a:xfrm>
            <a:off x="973904" y="3381584"/>
            <a:ext cx="432048" cy="432048"/>
          </a:xfrm>
          <a:prstGeom prst="rect">
            <a:avLst/>
          </a:prstGeom>
          <a:noFill/>
          <a:ln w="9525">
            <a:noFill/>
            <a:miter lim="800000"/>
            <a:headEnd/>
            <a:tailEnd/>
          </a:ln>
        </p:spPr>
      </p:pic>
      <p:pic>
        <p:nvPicPr>
          <p:cNvPr id="11" name="Obraz 1" descr="C:\Documents and Settings\m.lykow\Pulpit\GRAFIKI DO KONKURSU\GRAFIKA 6.jpg"/>
          <p:cNvPicPr>
            <a:picLocks noChangeAspect="1" noChangeArrowheads="1"/>
          </p:cNvPicPr>
          <p:nvPr/>
        </p:nvPicPr>
        <p:blipFill>
          <a:blip r:embed="rId2" cstate="print"/>
          <a:srcRect/>
          <a:stretch>
            <a:fillRect/>
          </a:stretch>
        </p:blipFill>
        <p:spPr bwMode="auto">
          <a:xfrm>
            <a:off x="973904" y="4211144"/>
            <a:ext cx="432048" cy="432048"/>
          </a:xfrm>
          <a:prstGeom prst="rect">
            <a:avLst/>
          </a:prstGeom>
          <a:noFill/>
          <a:ln w="9525">
            <a:noFill/>
            <a:miter lim="800000"/>
            <a:headEnd/>
            <a:tailEnd/>
          </a:ln>
        </p:spPr>
      </p:pic>
      <p:pic>
        <p:nvPicPr>
          <p:cNvPr id="12" name="Obraz 1" descr="C:\Documents and Settings\m.lykow\Pulpit\GRAFIKI DO KONKURSU\GRAFIKA 6.jpg"/>
          <p:cNvPicPr>
            <a:picLocks noChangeAspect="1" noChangeArrowheads="1"/>
          </p:cNvPicPr>
          <p:nvPr/>
        </p:nvPicPr>
        <p:blipFill>
          <a:blip r:embed="rId2" cstate="print"/>
          <a:srcRect/>
          <a:stretch>
            <a:fillRect/>
          </a:stretch>
        </p:blipFill>
        <p:spPr bwMode="auto">
          <a:xfrm>
            <a:off x="973904" y="5040704"/>
            <a:ext cx="432048" cy="432048"/>
          </a:xfrm>
          <a:prstGeom prst="rect">
            <a:avLst/>
          </a:prstGeom>
          <a:noFill/>
          <a:ln w="9525">
            <a:noFill/>
            <a:miter lim="800000"/>
            <a:headEnd/>
            <a:tailEnd/>
          </a:ln>
        </p:spPr>
      </p:pic>
      <p:pic>
        <p:nvPicPr>
          <p:cNvPr id="13" name="Obraz 1" descr="C:\Documents and Settings\m.lykow\Pulpit\GRAFIKI DO KONKURSU\GRAFIKA 6.jpg"/>
          <p:cNvPicPr>
            <a:picLocks noChangeAspect="1" noChangeArrowheads="1"/>
          </p:cNvPicPr>
          <p:nvPr/>
        </p:nvPicPr>
        <p:blipFill>
          <a:blip r:embed="rId2" cstate="print"/>
          <a:srcRect/>
          <a:stretch>
            <a:fillRect/>
          </a:stretch>
        </p:blipFill>
        <p:spPr bwMode="auto">
          <a:xfrm>
            <a:off x="925582" y="5884489"/>
            <a:ext cx="432048" cy="432048"/>
          </a:xfrm>
          <a:prstGeom prst="rect">
            <a:avLst/>
          </a:prstGeom>
          <a:noFill/>
          <a:ln w="9525">
            <a:noFill/>
            <a:miter lim="800000"/>
            <a:headEnd/>
            <a:tailEnd/>
          </a:ln>
        </p:spPr>
      </p:pic>
      <p:pic>
        <p:nvPicPr>
          <p:cNvPr id="14" name="Obraz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134016765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3"/>
          <p:cNvSpPr txBox="1">
            <a:spLocks noChangeArrowheads="1"/>
          </p:cNvSpPr>
          <p:nvPr/>
        </p:nvSpPr>
        <p:spPr bwMode="auto">
          <a:xfrm>
            <a:off x="4007644" y="1398588"/>
            <a:ext cx="41767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400" b="1" i="0" u="none" strike="noStrike" kern="0" cap="none" spc="0" normalizeH="0" baseline="0" noProof="0" dirty="0" smtClean="0">
                <a:ln>
                  <a:noFill/>
                </a:ln>
                <a:solidFill>
                  <a:prstClr val="black"/>
                </a:solidFill>
                <a:effectLst/>
                <a:uLnTx/>
                <a:uFillTx/>
                <a:latin typeface="Garamond" panose="02020404030301010803" pitchFamily="18" charset="0"/>
              </a:rPr>
              <a:t>Dostępne środki finansowe</a:t>
            </a:r>
            <a:endPar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endParaRPr>
          </a:p>
        </p:txBody>
      </p:sp>
      <p:sp>
        <p:nvSpPr>
          <p:cNvPr id="3" name="Prostokąt 7"/>
          <p:cNvSpPr>
            <a:spLocks noChangeArrowheads="1"/>
          </p:cNvSpPr>
          <p:nvPr/>
        </p:nvSpPr>
        <p:spPr bwMode="auto">
          <a:xfrm>
            <a:off x="658813" y="1851025"/>
            <a:ext cx="80025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just" defTabSz="914400" eaLnBrk="1" fontAlgn="base" latinLnBrk="0" hangingPunct="1">
              <a:lnSpc>
                <a:spcPct val="100000"/>
              </a:lnSpc>
              <a:spcBef>
                <a:spcPct val="0"/>
              </a:spcBef>
              <a:spcAft>
                <a:spcPct val="0"/>
              </a:spcAft>
              <a:buClrTx/>
              <a:buSzTx/>
              <a:buFontTx/>
              <a:buNone/>
              <a:tabLst/>
              <a:defRPr/>
            </a:pPr>
            <a:endParaRPr kumimoji="0" lang="pl-PL" altLang="pl-PL" sz="2000" b="1" i="0" u="none" strike="noStrike" kern="0" cap="none" spc="0" normalizeH="0" baseline="0" noProof="0">
              <a:ln>
                <a:noFill/>
              </a:ln>
              <a:solidFill>
                <a:prstClr val="black"/>
              </a:solidFill>
              <a:effectLst/>
              <a:uLnTx/>
              <a:uFillTx/>
              <a:latin typeface="Garamond" panose="02020404030301010803" pitchFamily="18" charset="0"/>
            </a:endParaRPr>
          </a:p>
          <a:p>
            <a:pPr marL="0" marR="0" lvl="0" indent="0" algn="just" defTabSz="914400" eaLnBrk="1" fontAlgn="base" latinLnBrk="0" hangingPunct="1">
              <a:lnSpc>
                <a:spcPct val="100000"/>
              </a:lnSpc>
              <a:spcBef>
                <a:spcPct val="0"/>
              </a:spcBef>
              <a:spcAft>
                <a:spcPct val="0"/>
              </a:spcAft>
              <a:buClrTx/>
              <a:buSzTx/>
              <a:buFontTx/>
              <a:buNone/>
              <a:tabLst/>
              <a:defRPr/>
            </a:pPr>
            <a:endParaRPr kumimoji="0" lang="pl-PL" altLang="pl-PL" sz="2000" b="1" i="0" u="none" strike="noStrike" kern="0" cap="none" spc="0" normalizeH="0" baseline="0" noProof="0">
              <a:ln>
                <a:noFill/>
              </a:ln>
              <a:solidFill>
                <a:prstClr val="black"/>
              </a:solidFill>
              <a:effectLst/>
              <a:uLnTx/>
              <a:uFillTx/>
              <a:latin typeface="Garamond" panose="02020404030301010803" pitchFamily="18" charset="0"/>
            </a:endParaRPr>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7" name="pole tekstowe 1"/>
          <p:cNvSpPr txBox="1">
            <a:spLocks noChangeArrowheads="1"/>
          </p:cNvSpPr>
          <p:nvPr/>
        </p:nvSpPr>
        <p:spPr bwMode="auto">
          <a:xfrm>
            <a:off x="1307662" y="2663825"/>
            <a:ext cx="957667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pl-PL" altLang="pl-PL" kern="0" dirty="0" smtClean="0">
                <a:solidFill>
                  <a:prstClr val="black"/>
                </a:solidFill>
              </a:rPr>
              <a:t>Na dofinansowanie projektów przewidziano łącznie 6 674 317,26 zł, </a:t>
            </a:r>
          </a:p>
          <a:p>
            <a:pPr marL="0" marR="0" lvl="0" indent="0" algn="ctr" defTabSz="914400" eaLnBrk="1" fontAlgn="base" latinLnBrk="0" hangingPunct="1">
              <a:lnSpc>
                <a:spcPct val="100000"/>
              </a:lnSpc>
              <a:spcBef>
                <a:spcPct val="0"/>
              </a:spcBef>
              <a:spcAft>
                <a:spcPct val="0"/>
              </a:spcAft>
              <a:buClrTx/>
              <a:buSzTx/>
              <a:buFontTx/>
              <a:buNone/>
              <a:tabLst/>
              <a:defRPr/>
            </a:pPr>
            <a:r>
              <a:rPr lang="pl-PL" altLang="pl-PL" kern="0" dirty="0" smtClean="0">
                <a:solidFill>
                  <a:prstClr val="black"/>
                </a:solidFill>
              </a:rPr>
              <a:t>w tym </a:t>
            </a:r>
          </a:p>
          <a:p>
            <a:pPr marL="0" marR="0" lvl="0" indent="0" algn="ctr" defTabSz="914400" eaLnBrk="1" fontAlgn="base" latinLnBrk="0" hangingPunct="1">
              <a:lnSpc>
                <a:spcPct val="100000"/>
              </a:lnSpc>
              <a:spcBef>
                <a:spcPct val="0"/>
              </a:spcBef>
              <a:spcAft>
                <a:spcPct val="0"/>
              </a:spcAft>
              <a:buClrTx/>
              <a:buSzTx/>
              <a:buFontTx/>
              <a:buNone/>
              <a:tabLst/>
              <a:defRPr/>
            </a:pPr>
            <a:r>
              <a:rPr lang="pl-PL" altLang="pl-PL" kern="0" dirty="0" smtClean="0">
                <a:solidFill>
                  <a:prstClr val="black"/>
                </a:solidFill>
              </a:rPr>
              <a:t>na projekty rewitalizacyjne 2 181 864,38 zł</a:t>
            </a:r>
            <a:endParaRPr kumimoji="0" lang="pl-PL" altLang="pl-PL" sz="2000" b="1" i="0" u="none" strike="noStrike" kern="0" cap="none" spc="0" normalizeH="0" baseline="0" noProof="0" dirty="0">
              <a:ln>
                <a:noFill/>
              </a:ln>
              <a:solidFill>
                <a:prstClr val="black"/>
              </a:solidFill>
              <a:effectLst/>
              <a:uLnTx/>
              <a:uFillTx/>
              <a:latin typeface="Garamond" panose="02020404030301010803" pitchFamily="18" charset="0"/>
            </a:endParaRPr>
          </a:p>
        </p:txBody>
      </p:sp>
    </p:spTree>
    <p:extLst>
      <p:ext uri="{BB962C8B-B14F-4D97-AF65-F5344CB8AC3E}">
        <p14:creationId xmlns:p14="http://schemas.microsoft.com/office/powerpoint/2010/main" val="3180172284"/>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2"/>
          <p:cNvSpPr txBox="1">
            <a:spLocks/>
          </p:cNvSpPr>
          <p:nvPr/>
        </p:nvSpPr>
        <p:spPr bwMode="auto">
          <a:xfrm>
            <a:off x="1462088" y="1071563"/>
            <a:ext cx="9267825" cy="420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pl-PL" sz="2000" b="1" i="0" u="none" strike="noStrike" kern="1200" cap="none" spc="0" normalizeH="0" baseline="0" noProof="0" dirty="0">
                <a:ln>
                  <a:noFill/>
                </a:ln>
                <a:solidFill>
                  <a:sysClr val="windowText" lastClr="000000"/>
                </a:solidFill>
                <a:effectLst/>
                <a:uLnTx/>
                <a:uFillTx/>
                <a:latin typeface="Garamond" pitchFamily="18" charset="0"/>
                <a:ea typeface="+mn-ea"/>
                <a:cs typeface="+mn-cs"/>
              </a:rPr>
              <a:t>Limity i ograniczenia realizacji projektów                                  </a:t>
            </a:r>
            <a:r>
              <a:rPr kumimoji="0" lang="pl-PL" sz="2000" b="1" i="0" u="none" strike="noStrike" kern="1200" cap="none" spc="0" normalizeH="0" baseline="0" noProof="0" dirty="0">
                <a:ln>
                  <a:noFill/>
                </a:ln>
                <a:solidFill>
                  <a:srgbClr val="1F497D">
                    <a:lumMod val="60000"/>
                    <a:lumOff val="40000"/>
                  </a:srgbClr>
                </a:solidFill>
                <a:effectLst/>
                <a:uLnTx/>
                <a:uFillTx/>
                <a:latin typeface="Garamond" pitchFamily="18" charset="0"/>
                <a:ea typeface="+mn-ea"/>
                <a:cs typeface="+mn-cs"/>
              </a:rPr>
              <a:t/>
            </a:r>
            <a:br>
              <a:rPr kumimoji="0" lang="pl-PL" sz="2000" b="1" i="0" u="none" strike="noStrike" kern="1200" cap="none" spc="0" normalizeH="0" baseline="0" noProof="0" dirty="0">
                <a:ln>
                  <a:noFill/>
                </a:ln>
                <a:solidFill>
                  <a:srgbClr val="1F497D">
                    <a:lumMod val="60000"/>
                    <a:lumOff val="40000"/>
                  </a:srgbClr>
                </a:solidFill>
                <a:effectLst/>
                <a:uLnTx/>
                <a:uFillTx/>
                <a:latin typeface="Garamond" pitchFamily="18" charset="0"/>
                <a:ea typeface="+mn-ea"/>
                <a:cs typeface="+mn-cs"/>
              </a:rPr>
            </a:br>
            <a:r>
              <a:rPr kumimoji="0" lang="pl-PL" sz="2000" b="1" i="0" u="none" strike="noStrike" kern="1200" cap="none" spc="0" normalizeH="0" baseline="0" noProof="0" dirty="0">
                <a:ln>
                  <a:noFill/>
                </a:ln>
                <a:solidFill>
                  <a:srgbClr val="1F497D">
                    <a:lumMod val="60000"/>
                    <a:lumOff val="40000"/>
                  </a:srgbClr>
                </a:solidFill>
                <a:effectLst/>
                <a:uLnTx/>
                <a:uFillTx/>
                <a:latin typeface="Garamond" pitchFamily="18" charset="0"/>
                <a:ea typeface="+mn-ea"/>
                <a:cs typeface="+mn-cs"/>
              </a:rPr>
              <a:t> </a:t>
            </a:r>
            <a:endParaRPr kumimoji="0" lang="pl-PL" sz="1200" b="1" i="0" u="none" strike="noStrike" kern="1200" cap="none" spc="0" normalizeH="0" baseline="0" noProof="0" dirty="0">
              <a:ln>
                <a:noFill/>
              </a:ln>
              <a:solidFill>
                <a:srgbClr val="36922A"/>
              </a:solidFill>
              <a:effectLst/>
              <a:uLnTx/>
              <a:uFillTx/>
              <a:latin typeface="Garamond" pitchFamily="18" charset="0"/>
              <a:ea typeface="+mn-ea"/>
              <a:cs typeface="+mn-cs"/>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endParaRPr kumimoji="0" lang="pl-PL" sz="1200" b="1" i="0" u="none" strike="noStrike" kern="1200" cap="none" spc="0" normalizeH="0" baseline="0" noProof="0" dirty="0">
              <a:ln>
                <a:noFill/>
              </a:ln>
              <a:solidFill>
                <a:srgbClr val="208245"/>
              </a:solidFill>
              <a:effectLst/>
              <a:uLnTx/>
              <a:uFillTx/>
              <a:latin typeface="Garamond" pitchFamily="18" charset="0"/>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 typeface="Calibri" pitchFamily="34" charset="0"/>
              <a:buAutoNum type="arabicPeriod"/>
              <a:tabLst/>
              <a:defRPr/>
            </a:pPr>
            <a:r>
              <a:rPr kumimoji="0" lang="pl-PL" sz="1800" b="1" i="0" u="none" strike="noStrike" kern="1200" cap="none" spc="0" normalizeH="0" baseline="0" noProof="0" dirty="0">
                <a:ln>
                  <a:noFill/>
                </a:ln>
                <a:solidFill>
                  <a:sysClr val="windowText" lastClr="000000"/>
                </a:solidFill>
                <a:effectLst/>
                <a:uLnTx/>
                <a:uFillTx/>
                <a:latin typeface="Garamond" panose="02020404030301010803" pitchFamily="18" charset="0"/>
                <a:ea typeface="+mn-ea"/>
                <a:cs typeface="+mn-cs"/>
              </a:rPr>
              <a:t>Zgodność projektu z limitami i ograniczeniami podlega weryfikacji na etapie oceny merytorycznej</a:t>
            </a:r>
            <a:r>
              <a:rPr kumimoji="0" lang="pl-PL" sz="1800" b="0" i="0" u="none" strike="noStrike" kern="1200" cap="none" spc="0" normalizeH="0" baseline="0" noProof="0" dirty="0">
                <a:ln>
                  <a:noFill/>
                </a:ln>
                <a:solidFill>
                  <a:sysClr val="windowText" lastClr="000000"/>
                </a:solidFill>
                <a:effectLst/>
                <a:uLnTx/>
                <a:uFillTx/>
                <a:latin typeface="Garamond" panose="02020404030301010803" pitchFamily="18" charset="0"/>
                <a:ea typeface="+mn-ea"/>
                <a:cs typeface="+mn-cs"/>
              </a:rPr>
              <a:t>, w ramach kryterium merytorycznego zerojedynkowego.</a:t>
            </a:r>
          </a:p>
          <a:p>
            <a:pPr marL="342900" marR="0" lvl="0" indent="-342900" algn="just" defTabSz="914400" rtl="0" eaLnBrk="0" fontAlgn="base" latinLnBrk="0" hangingPunct="0">
              <a:lnSpc>
                <a:spcPct val="100000"/>
              </a:lnSpc>
              <a:spcBef>
                <a:spcPct val="20000"/>
              </a:spcBef>
              <a:spcAft>
                <a:spcPct val="0"/>
              </a:spcAft>
              <a:buClrTx/>
              <a:buSzTx/>
              <a:buFont typeface="Calibri" pitchFamily="34" charset="0"/>
              <a:buAutoNum type="arabicPeriod"/>
              <a:tabLst/>
              <a:defRPr/>
            </a:pPr>
            <a:endParaRPr kumimoji="0" lang="pl-PL" sz="1800" b="0" i="0" u="none" strike="noStrike" kern="1200" cap="none" spc="0" normalizeH="0" baseline="0" noProof="0" dirty="0">
              <a:ln>
                <a:noFill/>
              </a:ln>
              <a:solidFill>
                <a:sysClr val="windowText" lastClr="000000"/>
              </a:solidFill>
              <a:effectLst/>
              <a:uLnTx/>
              <a:uFillTx/>
              <a:latin typeface="Garamond" panose="02020404030301010803" pitchFamily="18" charset="0"/>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 typeface="Calibri" pitchFamily="34" charset="0"/>
              <a:buAutoNum type="arabicPeriod"/>
              <a:tabLst/>
              <a:defRPr/>
            </a:pPr>
            <a:r>
              <a:rPr kumimoji="0" lang="pl-PL" sz="1800" b="0" i="0" u="none" strike="noStrike" kern="1200" cap="none" spc="0" normalizeH="0" baseline="0" noProof="0" dirty="0">
                <a:ln>
                  <a:noFill/>
                </a:ln>
                <a:solidFill>
                  <a:sysClr val="windowText" lastClr="000000"/>
                </a:solidFill>
                <a:effectLst/>
                <a:uLnTx/>
                <a:uFillTx/>
                <a:latin typeface="Garamond" panose="02020404030301010803" pitchFamily="18" charset="0"/>
                <a:ea typeface="+mn-ea"/>
                <a:cs typeface="+mn-cs"/>
              </a:rPr>
              <a:t>W ramach konkursu ustalono </a:t>
            </a:r>
            <a:r>
              <a:rPr kumimoji="0" lang="pl-PL" sz="1800" b="1" i="0" u="none" strike="noStrike" kern="1200" cap="none" spc="0" normalizeH="0" baseline="0" noProof="0" dirty="0">
                <a:ln>
                  <a:noFill/>
                </a:ln>
                <a:solidFill>
                  <a:sysClr val="windowText" lastClr="000000"/>
                </a:solidFill>
                <a:effectLst/>
                <a:uLnTx/>
                <a:uFillTx/>
                <a:latin typeface="Garamond" pitchFamily="18" charset="0"/>
                <a:ea typeface="+mn-ea"/>
                <a:cs typeface="+mn-cs"/>
              </a:rPr>
              <a:t>5 limitów </a:t>
            </a:r>
            <a:r>
              <a:rPr kumimoji="0" lang="pl-PL" sz="1800" b="0" i="0" u="none" strike="noStrike" kern="1200" cap="none" spc="0" normalizeH="0" baseline="0" noProof="0" dirty="0">
                <a:ln>
                  <a:noFill/>
                </a:ln>
                <a:solidFill>
                  <a:sysClr val="windowText" lastClr="000000"/>
                </a:solidFill>
                <a:effectLst/>
                <a:uLnTx/>
                <a:uFillTx/>
                <a:latin typeface="Garamond" pitchFamily="18" charset="0"/>
                <a:ea typeface="+mn-ea"/>
                <a:cs typeface="+mn-cs"/>
              </a:rPr>
              <a:t>(szczegóły </a:t>
            </a:r>
            <a:r>
              <a:rPr kumimoji="0" lang="pl-PL" sz="1800" b="0" i="0" u="none" strike="noStrike" kern="1200" cap="none" spc="0" normalizeH="0" baseline="0" noProof="0" dirty="0" smtClean="0">
                <a:ln>
                  <a:noFill/>
                </a:ln>
                <a:solidFill>
                  <a:sysClr val="windowText" lastClr="000000"/>
                </a:solidFill>
                <a:effectLst/>
                <a:uLnTx/>
                <a:uFillTx/>
                <a:latin typeface="Garamond" pitchFamily="18" charset="0"/>
                <a:ea typeface="+mn-ea"/>
                <a:cs typeface="+mn-cs"/>
              </a:rPr>
              <a:t>w Regulaminie </a:t>
            </a:r>
            <a:r>
              <a:rPr kumimoji="0" lang="pl-PL" sz="1800" b="0" i="0" u="none" strike="noStrike" kern="1200" cap="none" spc="0" normalizeH="0" baseline="0" noProof="0" dirty="0">
                <a:ln>
                  <a:noFill/>
                </a:ln>
                <a:solidFill>
                  <a:sysClr val="windowText" lastClr="000000"/>
                </a:solidFill>
                <a:effectLst/>
                <a:uLnTx/>
                <a:uFillTx/>
                <a:latin typeface="Garamond" pitchFamily="18" charset="0"/>
                <a:ea typeface="+mn-ea"/>
                <a:cs typeface="+mn-cs"/>
              </a:rPr>
              <a:t>konkursu).</a:t>
            </a:r>
          </a:p>
          <a:p>
            <a:pPr marL="342900" marR="0" lvl="0" indent="-342900" algn="just" defTabSz="914400" rtl="0" eaLnBrk="0" fontAlgn="base" latinLnBrk="0" hangingPunct="0">
              <a:lnSpc>
                <a:spcPct val="100000"/>
              </a:lnSpc>
              <a:spcBef>
                <a:spcPts val="0"/>
              </a:spcBef>
              <a:spcAft>
                <a:spcPct val="0"/>
              </a:spcAft>
              <a:buClrTx/>
              <a:buSzTx/>
              <a:buFont typeface="Calibri" pitchFamily="34" charset="0"/>
              <a:buAutoNum type="arabicPeriod"/>
              <a:tabLst/>
              <a:defRPr/>
            </a:pPr>
            <a:endParaRPr kumimoji="0" lang="pl-PL" sz="1800" b="0" i="0" u="none" strike="noStrike" kern="1200" cap="none" spc="0" normalizeH="0" baseline="0" noProof="0" dirty="0">
              <a:ln>
                <a:noFill/>
              </a:ln>
              <a:solidFill>
                <a:sysClr val="windowText" lastClr="000000"/>
              </a:solidFill>
              <a:effectLst/>
              <a:uLnTx/>
              <a:uFillTx/>
              <a:latin typeface="Garamond" pitchFamily="18" charset="0"/>
              <a:ea typeface="+mn-ea"/>
              <a:cs typeface="+mn-cs"/>
            </a:endParaRPr>
          </a:p>
          <a:p>
            <a:pPr marL="342900" marR="0" lvl="0" indent="-342900" algn="just" defTabSz="914400" rtl="0" eaLnBrk="0" fontAlgn="base" latinLnBrk="0" hangingPunct="0">
              <a:lnSpc>
                <a:spcPct val="100000"/>
              </a:lnSpc>
              <a:spcBef>
                <a:spcPts val="600"/>
              </a:spcBef>
              <a:spcAft>
                <a:spcPts val="600"/>
              </a:spcAft>
              <a:buClrTx/>
              <a:buSzTx/>
              <a:buFont typeface="Calibri" pitchFamily="34" charset="0"/>
              <a:buAutoNum type="arabicPeriod"/>
              <a:tabLst/>
              <a:defRPr/>
            </a:pPr>
            <a:r>
              <a:rPr kumimoji="0" lang="pl-PL" sz="1800" b="0" i="0" u="none" strike="noStrike" kern="1200" cap="none" spc="0" normalizeH="0" baseline="0" noProof="0" dirty="0">
                <a:ln>
                  <a:noFill/>
                </a:ln>
                <a:solidFill>
                  <a:sysClr val="windowText" lastClr="000000"/>
                </a:solidFill>
                <a:effectLst/>
                <a:uLnTx/>
                <a:uFillTx/>
                <a:latin typeface="Garamond" pitchFamily="18" charset="0"/>
                <a:ea typeface="+mn-ea"/>
                <a:cs typeface="+mn-cs"/>
              </a:rPr>
              <a:t>Wszystkie kryteria wyboru projektów, jak i limity i ograniczenia „wpisane” są na stałe we wniosek o dofinansowanie. Wnioskodawca powinien wykazać spełnienie kryteriów wyboru projektów </a:t>
            </a:r>
            <a:br>
              <a:rPr kumimoji="0" lang="pl-PL" sz="1800" b="0" i="0" u="none" strike="noStrike" kern="1200" cap="none" spc="0" normalizeH="0" baseline="0" noProof="0" dirty="0">
                <a:ln>
                  <a:noFill/>
                </a:ln>
                <a:solidFill>
                  <a:sysClr val="windowText" lastClr="000000"/>
                </a:solidFill>
                <a:effectLst/>
                <a:uLnTx/>
                <a:uFillTx/>
                <a:latin typeface="Garamond" pitchFamily="18" charset="0"/>
                <a:ea typeface="+mn-ea"/>
                <a:cs typeface="+mn-cs"/>
              </a:rPr>
            </a:br>
            <a:r>
              <a:rPr kumimoji="0" lang="pl-PL" sz="1800" b="0" i="0" u="none" strike="noStrike" kern="1200" cap="none" spc="0" normalizeH="0" baseline="0" noProof="0" dirty="0">
                <a:ln>
                  <a:noFill/>
                </a:ln>
                <a:solidFill>
                  <a:sysClr val="windowText" lastClr="000000"/>
                </a:solidFill>
                <a:effectLst/>
                <a:uLnTx/>
                <a:uFillTx/>
                <a:latin typeface="Garamond" pitchFamily="18" charset="0"/>
                <a:ea typeface="+mn-ea"/>
                <a:cs typeface="+mn-cs"/>
              </a:rPr>
              <a:t>oraz limitów i ograniczeń poprzez wybór z listy rozwijanej odpowiednich wartości: „TAK”, „NIE” lub w przypadku, gdy dane kryterium lub limit i ograniczenie nie dotyczy projektu wybranie wartości „NIE DOTYCZY”. </a:t>
            </a:r>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pic>
        <p:nvPicPr>
          <p:cNvPr id="5" name="Picture 2" descr="http://7.s.dziennik.pl/pliki/2027000/2027117-lupa-643-48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79742" y="4976446"/>
            <a:ext cx="2512257" cy="188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088858"/>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Obraz 8">
            <a:extLst>
              <a:ext uri="{FF2B5EF4-FFF2-40B4-BE49-F238E27FC236}">
                <a16:creationId xmlns:a16="http://schemas.microsoft.com/office/drawing/2014/main" id="{E6A88783-8746-4A59-82C9-1476514B34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2143" y="2728393"/>
            <a:ext cx="3826413" cy="3826413"/>
          </a:xfrm>
          <a:prstGeom prst="rect">
            <a:avLst/>
          </a:prstGeom>
        </p:spPr>
      </p:pic>
      <p:sp>
        <p:nvSpPr>
          <p:cNvPr id="2" name="Tytuł 1"/>
          <p:cNvSpPr txBox="1">
            <a:spLocks/>
          </p:cNvSpPr>
          <p:nvPr/>
        </p:nvSpPr>
        <p:spPr bwMode="auto">
          <a:xfrm>
            <a:off x="5014913" y="1127728"/>
            <a:ext cx="2162175" cy="570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a:ln>
                  <a:noFill/>
                </a:ln>
                <a:solidFill>
                  <a:sysClr val="windowText" lastClr="000000"/>
                </a:solidFill>
                <a:effectLst/>
                <a:uLnTx/>
                <a:uFillTx/>
                <a:latin typeface="Garamond" pitchFamily="18" charset="0"/>
                <a:ea typeface="+mj-ea"/>
                <a:cs typeface="+mj-cs"/>
              </a:rPr>
              <a:t>Wskaźniki</a:t>
            </a:r>
            <a:endParaRPr kumimoji="0" lang="pl-PL" sz="28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3" name="Symbol zastępczy zawartości 2"/>
          <p:cNvSpPr txBox="1">
            <a:spLocks/>
          </p:cNvSpPr>
          <p:nvPr/>
        </p:nvSpPr>
        <p:spPr bwMode="auto">
          <a:xfrm>
            <a:off x="1981200" y="1412875"/>
            <a:ext cx="8229600" cy="471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Arial" panose="020B0604020202020204" pitchFamily="34" charset="0"/>
              <a:buNone/>
            </a:pPr>
            <a:r>
              <a:rPr lang="pl-PL" altLang="pl-PL" sz="1800" dirty="0">
                <a:latin typeface="Garamond" panose="02020404030301010803" pitchFamily="18" charset="0"/>
              </a:rPr>
              <a:t>   </a:t>
            </a:r>
            <a:endParaRPr lang="pl-PL" altLang="pl-PL" sz="1800" b="1" dirty="0">
              <a:latin typeface="Garamond" panose="02020404030301010803" pitchFamily="18" charset="0"/>
            </a:endParaRPr>
          </a:p>
          <a:p>
            <a:pPr>
              <a:buFont typeface="Arial" panose="020B0604020202020204" pitchFamily="34" charset="0"/>
              <a:buNone/>
            </a:pPr>
            <a:r>
              <a:rPr lang="pl-PL" altLang="pl-PL" sz="1800" dirty="0">
                <a:latin typeface="Garamond" panose="02020404030301010803" pitchFamily="18" charset="0"/>
              </a:rPr>
              <a:t>     </a:t>
            </a:r>
          </a:p>
          <a:p>
            <a:pPr algn="ctr">
              <a:buFont typeface="Arial" panose="020B0604020202020204" pitchFamily="34" charset="0"/>
              <a:buNone/>
            </a:pPr>
            <a:r>
              <a:rPr lang="pl-PL" altLang="pl-PL" sz="1800" dirty="0">
                <a:latin typeface="Garamond" panose="02020404030301010803" pitchFamily="18" charset="0"/>
              </a:rPr>
              <a:t>We wniosku o dofinansowanie poniższe wskaźniki wykazujemy w części 3.2 </a:t>
            </a:r>
          </a:p>
        </p:txBody>
      </p:sp>
      <p:sp>
        <p:nvSpPr>
          <p:cNvPr id="4" name="Prostokąt zaokrąglony 3"/>
          <p:cNvSpPr/>
          <p:nvPr/>
        </p:nvSpPr>
        <p:spPr>
          <a:xfrm>
            <a:off x="1993079" y="2895187"/>
            <a:ext cx="3025775" cy="792163"/>
          </a:xfrm>
          <a:prstGeom prst="roundRect">
            <a:avLst/>
          </a:prstGeom>
          <a:noFill/>
          <a:ln w="55000" cap="flat" cmpd="thickThin" algn="ctr">
            <a:solidFill>
              <a:srgbClr val="9BBB59">
                <a:lumMod val="75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sz="2000" b="1" i="0" u="none" strike="noStrike" kern="0" cap="none" spc="0" normalizeH="0" baseline="0" noProof="0" dirty="0">
                <a:ln>
                  <a:noFill/>
                </a:ln>
                <a:solidFill>
                  <a:prstClr val="black"/>
                </a:solidFill>
                <a:effectLst/>
                <a:uLnTx/>
                <a:uFillTx/>
                <a:latin typeface="Garamond" pitchFamily="18" charset="0"/>
                <a:ea typeface="+mn-ea"/>
                <a:cs typeface="+mn-cs"/>
              </a:rPr>
              <a:t>wskaźniki rezultatu</a:t>
            </a:r>
            <a:endParaRPr kumimoji="0" lang="pl-PL" sz="2000" b="1" i="0" u="none" strike="noStrike" kern="0" cap="none" spc="0" normalizeH="0" baseline="0" noProof="0" dirty="0">
              <a:ln>
                <a:noFill/>
              </a:ln>
              <a:solidFill>
                <a:srgbClr val="FF0000"/>
              </a:solidFill>
              <a:effectLst/>
              <a:uLnTx/>
              <a:uFillTx/>
              <a:latin typeface="Garamond" pitchFamily="18" charset="0"/>
              <a:ea typeface="+mn-ea"/>
              <a:cs typeface="+mn-cs"/>
            </a:endParaRPr>
          </a:p>
        </p:txBody>
      </p:sp>
      <p:sp>
        <p:nvSpPr>
          <p:cNvPr id="5" name="Prostokąt zaokrąglony 4"/>
          <p:cNvSpPr/>
          <p:nvPr/>
        </p:nvSpPr>
        <p:spPr>
          <a:xfrm flipH="1">
            <a:off x="7177088" y="2895187"/>
            <a:ext cx="2952750" cy="792163"/>
          </a:xfrm>
          <a:prstGeom prst="roundRect">
            <a:avLst/>
          </a:prstGeom>
          <a:noFill/>
          <a:ln w="55000" cap="flat" cmpd="thickThin" algn="ctr">
            <a:solidFill>
              <a:srgbClr val="9BBB59">
                <a:lumMod val="75000"/>
              </a:srgb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sz="2000" b="1" i="0" u="none" strike="noStrike" kern="0" cap="none" spc="0" normalizeH="0" baseline="0" noProof="0" dirty="0">
                <a:ln>
                  <a:noFill/>
                </a:ln>
                <a:solidFill>
                  <a:prstClr val="black"/>
                </a:solidFill>
                <a:effectLst/>
                <a:uLnTx/>
                <a:uFillTx/>
                <a:latin typeface="Garamond" pitchFamily="18" charset="0"/>
                <a:ea typeface="+mn-ea"/>
                <a:cs typeface="+mn-cs"/>
              </a:rPr>
              <a:t>wskaźniki produktu</a:t>
            </a:r>
            <a:endParaRPr kumimoji="0" lang="pl-PL" sz="2000" b="1" i="0" u="none" strike="noStrike" kern="0" cap="none" spc="0" normalizeH="0" baseline="0" noProof="0" dirty="0">
              <a:ln>
                <a:noFill/>
              </a:ln>
              <a:solidFill>
                <a:srgbClr val="FF0000"/>
              </a:solidFill>
              <a:effectLst/>
              <a:uLnTx/>
              <a:uFillTx/>
              <a:latin typeface="Garamond" pitchFamily="18" charset="0"/>
              <a:ea typeface="+mn-ea"/>
              <a:cs typeface="+mn-cs"/>
            </a:endParaRPr>
          </a:p>
        </p:txBody>
      </p:sp>
      <p:sp>
        <p:nvSpPr>
          <p:cNvPr id="6" name="Prostokąt zaokrąglony 5"/>
          <p:cNvSpPr/>
          <p:nvPr/>
        </p:nvSpPr>
        <p:spPr>
          <a:xfrm rot="10800000" flipH="1" flipV="1">
            <a:off x="4620418" y="4458875"/>
            <a:ext cx="2951163" cy="863600"/>
          </a:xfrm>
          <a:prstGeom prst="roundRect">
            <a:avLst/>
          </a:prstGeom>
          <a:noFill/>
          <a:ln w="55000" cap="flat" cmpd="thickThin" algn="ctr">
            <a:solidFill>
              <a:srgbClr val="7030A0"/>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sz="2000" b="1" i="0" u="none" strike="noStrike" kern="0" cap="none" spc="0" normalizeH="0" baseline="0" noProof="0" dirty="0">
                <a:ln>
                  <a:noFill/>
                </a:ln>
                <a:solidFill>
                  <a:prstClr val="black"/>
                </a:solidFill>
                <a:effectLst/>
                <a:uLnTx/>
                <a:uFillTx/>
                <a:latin typeface="Garamond" pitchFamily="18" charset="0"/>
                <a:ea typeface="+mn-ea"/>
                <a:cs typeface="+mn-cs"/>
              </a:rPr>
              <a:t>wskaźniki horyzontalne</a:t>
            </a:r>
            <a:endParaRPr kumimoji="0" lang="pl-PL" sz="2000" b="1" i="0" u="none" strike="noStrike" kern="0" cap="none" spc="0" normalizeH="0" baseline="0" noProof="0" dirty="0">
              <a:ln>
                <a:noFill/>
              </a:ln>
              <a:solidFill>
                <a:srgbClr val="FF0000"/>
              </a:solidFill>
              <a:effectLst/>
              <a:uLnTx/>
              <a:uFillTx/>
              <a:latin typeface="Garamond" pitchFamily="18" charset="0"/>
              <a:ea typeface="+mn-ea"/>
              <a:cs typeface="+mn-cs"/>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7" name="Objaśnienie w chmurce 6"/>
          <p:cNvSpPr/>
          <p:nvPr/>
        </p:nvSpPr>
        <p:spPr>
          <a:xfrm>
            <a:off x="7396898" y="659423"/>
            <a:ext cx="4578226" cy="1812542"/>
          </a:xfrm>
          <a:prstGeom prst="cloudCallout">
            <a:avLst>
              <a:gd name="adj1" fmla="val -58465"/>
              <a:gd name="adj2" fmla="val -10983"/>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Szczegółowe informacje na temat wskaźników znajdują się w Regulaminie </a:t>
            </a:r>
            <a:r>
              <a:rPr lang="pl-PL" dirty="0" smtClean="0"/>
              <a:t>konkursu.</a:t>
            </a:r>
            <a:endParaRPr lang="pl-PL" dirty="0"/>
          </a:p>
        </p:txBody>
      </p:sp>
    </p:spTree>
    <p:extLst>
      <p:ext uri="{BB962C8B-B14F-4D97-AF65-F5344CB8AC3E}">
        <p14:creationId xmlns:p14="http://schemas.microsoft.com/office/powerpoint/2010/main" val="3902897261"/>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3"/>
          <p:cNvSpPr txBox="1">
            <a:spLocks noChangeArrowheads="1"/>
          </p:cNvSpPr>
          <p:nvPr/>
        </p:nvSpPr>
        <p:spPr bwMode="auto">
          <a:xfrm>
            <a:off x="1812131" y="884238"/>
            <a:ext cx="856773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rPr>
              <a:t>Wskaźniki obligatoryjne</a:t>
            </a:r>
          </a:p>
          <a:p>
            <a:pPr marL="0" marR="0" lvl="0" indent="0" algn="ctr" defTabSz="91440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0" lang="pl-PL" altLang="pl-PL" sz="2000" b="1" i="0" u="sng" strike="noStrike" kern="0" cap="none" spc="0" normalizeH="0" baseline="0" noProof="0" dirty="0">
                <a:ln>
                  <a:noFill/>
                </a:ln>
                <a:solidFill>
                  <a:prstClr val="black"/>
                </a:solidFill>
                <a:effectLst/>
                <a:uLnTx/>
                <a:uFillTx/>
                <a:latin typeface="Garamond" panose="02020404030301010803" pitchFamily="18" charset="0"/>
              </a:rPr>
              <a:t>Wskaźniki rezultatu bezpośredniego</a:t>
            </a:r>
          </a:p>
        </p:txBody>
      </p:sp>
      <p:graphicFrame>
        <p:nvGraphicFramePr>
          <p:cNvPr id="3" name="Diagram 2"/>
          <p:cNvGraphicFramePr/>
          <p:nvPr>
            <p:extLst>
              <p:ext uri="{D42A27DB-BD31-4B8C-83A1-F6EECF244321}">
                <p14:modId xmlns:p14="http://schemas.microsoft.com/office/powerpoint/2010/main" val="2322925681"/>
              </p:ext>
            </p:extLst>
          </p:nvPr>
        </p:nvGraphicFramePr>
        <p:xfrm>
          <a:off x="523875" y="1676400"/>
          <a:ext cx="11144250" cy="5186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Obraz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50126410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429779" y="1484784"/>
          <a:ext cx="11332443" cy="5181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4"/>
          <p:cNvSpPr txBox="1">
            <a:spLocks noChangeArrowheads="1"/>
          </p:cNvSpPr>
          <p:nvPr/>
        </p:nvSpPr>
        <p:spPr bwMode="auto">
          <a:xfrm>
            <a:off x="1812132" y="949325"/>
            <a:ext cx="85677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rPr>
              <a:t>Wskaźniki obligatoryjne</a:t>
            </a:r>
          </a:p>
          <a:p>
            <a:pPr marL="0" marR="0" lvl="0" indent="0" algn="ctr" defTabSz="91440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0" lang="pl-PL" altLang="pl-PL" sz="2000" b="1" i="0" u="sng" strike="noStrike" kern="0" cap="none" spc="0" normalizeH="0" baseline="0" noProof="0" dirty="0">
                <a:ln>
                  <a:noFill/>
                </a:ln>
                <a:solidFill>
                  <a:prstClr val="black"/>
                </a:solidFill>
                <a:effectLst/>
                <a:uLnTx/>
                <a:uFillTx/>
                <a:latin typeface="Garamond" panose="02020404030301010803" pitchFamily="18" charset="0"/>
              </a:rPr>
              <a:t>Wskaźniki rezultatu bezpośredniego</a:t>
            </a:r>
          </a:p>
        </p:txBody>
      </p:sp>
      <p:pic>
        <p:nvPicPr>
          <p:cNvPr id="5" name="Obraz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923384771"/>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3"/>
          <p:cNvSpPr txBox="1">
            <a:spLocks noChangeArrowheads="1"/>
          </p:cNvSpPr>
          <p:nvPr/>
        </p:nvSpPr>
        <p:spPr bwMode="auto">
          <a:xfrm>
            <a:off x="1812131" y="1052513"/>
            <a:ext cx="856773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rPr>
              <a:t>Wskaźniki obligatoryjne</a:t>
            </a:r>
          </a:p>
          <a:p>
            <a:pPr marL="0" marR="0" lvl="0" indent="0" algn="ctr" defTabSz="91440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0" lang="pl-PL" altLang="pl-PL" sz="2000" b="1" i="0" u="sng" strike="noStrike" kern="0" cap="none" spc="0" normalizeH="0" baseline="0" noProof="0" dirty="0">
                <a:ln>
                  <a:noFill/>
                </a:ln>
                <a:solidFill>
                  <a:prstClr val="black"/>
                </a:solidFill>
                <a:effectLst/>
                <a:uLnTx/>
                <a:uFillTx/>
                <a:latin typeface="Garamond" panose="02020404030301010803" pitchFamily="18" charset="0"/>
              </a:rPr>
              <a:t>Wskaźniki produktu</a:t>
            </a:r>
            <a:endParaRPr kumimoji="0" lang="pl-PL" altLang="pl-PL" sz="1600" b="1" i="0" u="sng" strike="noStrike" kern="0" cap="none" spc="0" normalizeH="0" baseline="0" noProof="0" dirty="0">
              <a:ln>
                <a:noFill/>
              </a:ln>
              <a:solidFill>
                <a:srgbClr val="000000"/>
              </a:solidFill>
              <a:effectLst/>
              <a:uLnTx/>
              <a:uFillTx/>
              <a:latin typeface="Garamond" panose="02020404030301010803" pitchFamily="18" charset="0"/>
            </a:endParaRPr>
          </a:p>
        </p:txBody>
      </p:sp>
      <p:graphicFrame>
        <p:nvGraphicFramePr>
          <p:cNvPr id="3" name="Diagram 2"/>
          <p:cNvGraphicFramePr/>
          <p:nvPr>
            <p:extLst/>
          </p:nvPr>
        </p:nvGraphicFramePr>
        <p:xfrm>
          <a:off x="1181987" y="1745232"/>
          <a:ext cx="9828027" cy="4655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Obraz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567509548"/>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1191512" y="1772816"/>
          <a:ext cx="9808976" cy="4761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4"/>
          <p:cNvSpPr txBox="1">
            <a:spLocks noChangeArrowheads="1"/>
          </p:cNvSpPr>
          <p:nvPr/>
        </p:nvSpPr>
        <p:spPr bwMode="auto">
          <a:xfrm>
            <a:off x="1812925" y="1020763"/>
            <a:ext cx="85661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rPr>
              <a:t>Wskaźniki obligatoryjne</a:t>
            </a:r>
          </a:p>
          <a:p>
            <a:pPr marL="0" marR="0" lvl="0" indent="0" algn="ctr" defTabSz="91440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0" lang="pl-PL" altLang="pl-PL" sz="2000" b="1" i="0" u="sng" strike="noStrike" kern="0" cap="none" spc="0" normalizeH="0" baseline="0" noProof="0" dirty="0">
                <a:ln>
                  <a:noFill/>
                </a:ln>
                <a:solidFill>
                  <a:prstClr val="black"/>
                </a:solidFill>
                <a:effectLst/>
                <a:uLnTx/>
                <a:uFillTx/>
                <a:latin typeface="Garamond" panose="02020404030301010803" pitchFamily="18" charset="0"/>
              </a:rPr>
              <a:t>Wskaźniki produktu</a:t>
            </a:r>
            <a:endParaRPr kumimoji="0" lang="pl-PL" altLang="pl-PL" sz="1600" b="1" i="0" u="sng" strike="noStrike" kern="0" cap="none" spc="0" normalizeH="0" baseline="0" noProof="0" dirty="0">
              <a:ln>
                <a:noFill/>
              </a:ln>
              <a:solidFill>
                <a:srgbClr val="000000"/>
              </a:solidFill>
              <a:effectLst/>
              <a:uLnTx/>
              <a:uFillTx/>
              <a:latin typeface="Garamond" panose="02020404030301010803" pitchFamily="18" charset="0"/>
            </a:endParaRPr>
          </a:p>
        </p:txBody>
      </p:sp>
      <p:pic>
        <p:nvPicPr>
          <p:cNvPr id="5" name="Obraz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1811147077"/>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356123" y="2346739"/>
            <a:ext cx="3263899" cy="1008824"/>
          </a:xfrm>
          <a:prstGeom prst="roundRect">
            <a:avLst/>
          </a:prstGeom>
          <a:solidFill>
            <a:sysClr val="window" lastClr="FFFFFF"/>
          </a:solidFill>
          <a:ln w="55000" cap="flat" cmpd="thickThin" algn="ctr">
            <a:solidFill>
              <a:srgbClr val="4BACC6"/>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sz="1600" b="1"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Liczba projektów, w których sfinansowano koszty racjonalnych usprawnień dla osób z niepełnosprawnościami</a:t>
            </a:r>
          </a:p>
        </p:txBody>
      </p:sp>
      <p:sp>
        <p:nvSpPr>
          <p:cNvPr id="5" name="Prostokąt zaokrąglony 4"/>
          <p:cNvSpPr/>
          <p:nvPr/>
        </p:nvSpPr>
        <p:spPr>
          <a:xfrm>
            <a:off x="1613694" y="3932633"/>
            <a:ext cx="2748756" cy="1577182"/>
          </a:xfrm>
          <a:prstGeom prst="roundRect">
            <a:avLst/>
          </a:prstGeom>
          <a:solidFill>
            <a:sysClr val="window" lastClr="FFFFFF"/>
          </a:solidFill>
          <a:ln w="55000" cap="flat" cmpd="thickThin" algn="ctr">
            <a:solidFill>
              <a:srgbClr val="4BACC6"/>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sz="1600" b="1"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Liczba podmiotów wykorzystujących technologie informacyjno-komunikacyjne (TIK)</a:t>
            </a:r>
          </a:p>
        </p:txBody>
      </p:sp>
      <p:sp>
        <p:nvSpPr>
          <p:cNvPr id="6" name="Strzałka w prawo 5"/>
          <p:cNvSpPr/>
          <p:nvPr/>
        </p:nvSpPr>
        <p:spPr>
          <a:xfrm>
            <a:off x="4362451" y="3860798"/>
            <a:ext cx="7458074" cy="1720853"/>
          </a:xfrm>
          <a:prstGeom prst="rightArrow">
            <a:avLst>
              <a:gd name="adj1" fmla="val 86159"/>
              <a:gd name="adj2" fmla="val 91634"/>
            </a:avLst>
          </a:prstGeom>
          <a:solidFill>
            <a:srgbClr val="4F81BD">
              <a:lumMod val="20000"/>
              <a:lumOff val="80000"/>
            </a:srgbClr>
          </a:solidFill>
          <a:ln w="55000" cap="flat" cmpd="thickThin" algn="ctr">
            <a:noFill/>
            <a:prstDash val="solid"/>
          </a:ln>
          <a:effectLst/>
        </p:spPr>
        <p:txBody>
          <a:bodyPr anchor="ctr"/>
          <a:lstStyle/>
          <a:p>
            <a:pPr marL="285750" marR="0" lvl="0" indent="-285750"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pl-PL" sz="16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Wskaźnik mierzony momencie rozliczenia wydatku związanego  z TIK</a:t>
            </a:r>
          </a:p>
          <a:p>
            <a:pPr marL="285750" marR="0" lvl="0" indent="-285750" defTabSz="91440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pl-PL" sz="16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Wskaźnik mierzy liczbę podmiotów, które  w celu realizacji projektu,</a:t>
            </a:r>
            <a:r>
              <a:rPr kumimoji="0" lang="pl-PL" sz="1600" b="0" i="0" u="none" strike="noStrike" kern="0" cap="none" spc="0" normalizeH="0" noProof="0" dirty="0">
                <a:ln>
                  <a:noFill/>
                </a:ln>
                <a:solidFill>
                  <a:prstClr val="black"/>
                </a:solidFill>
                <a:effectLst/>
                <a:uLnTx/>
                <a:uFillTx/>
                <a:latin typeface="Garamond" panose="02020404030301010803" pitchFamily="18" charset="0"/>
                <a:ea typeface="+mn-ea"/>
                <a:cs typeface="+mn-cs"/>
              </a:rPr>
              <a:t> </a:t>
            </a:r>
            <a:r>
              <a:rPr kumimoji="0" lang="pl-PL" sz="16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zainwestowały</a:t>
            </a:r>
            <a:r>
              <a:rPr kumimoji="0" lang="pl-PL" sz="1600" b="0" i="0" u="none" strike="noStrike" kern="0" cap="none" spc="0" normalizeH="0" noProof="0" dirty="0">
                <a:ln>
                  <a:noFill/>
                </a:ln>
                <a:solidFill>
                  <a:prstClr val="black"/>
                </a:solidFill>
                <a:effectLst/>
                <a:uLnTx/>
                <a:uFillTx/>
                <a:latin typeface="Garamond" panose="02020404030301010803" pitchFamily="18" charset="0"/>
                <a:ea typeface="+mn-ea"/>
                <a:cs typeface="+mn-cs"/>
              </a:rPr>
              <a:t> </a:t>
            </a:r>
            <a:r>
              <a:rPr kumimoji="0" lang="pl-PL" sz="16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w</a:t>
            </a:r>
            <a:r>
              <a:rPr kumimoji="0" lang="pl-PL" sz="1600" b="0" i="0" u="none" strike="noStrike" kern="0" cap="none" spc="0" normalizeH="0" noProof="0" dirty="0">
                <a:ln>
                  <a:noFill/>
                </a:ln>
                <a:solidFill>
                  <a:prstClr val="black"/>
                </a:solidFill>
                <a:effectLst/>
                <a:uLnTx/>
                <a:uFillTx/>
                <a:latin typeface="Garamond" panose="02020404030301010803" pitchFamily="18" charset="0"/>
                <a:ea typeface="+mn-ea"/>
                <a:cs typeface="+mn-cs"/>
              </a:rPr>
              <a:t> </a:t>
            </a:r>
            <a:r>
              <a:rPr kumimoji="0" lang="pl-PL" sz="16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technologie</a:t>
            </a:r>
            <a:r>
              <a:rPr kumimoji="0" lang="pl-PL" sz="1600" b="0" i="0" u="none" strike="noStrike" kern="0" cap="none" spc="0" normalizeH="0" noProof="0" dirty="0">
                <a:ln>
                  <a:noFill/>
                </a:ln>
                <a:solidFill>
                  <a:prstClr val="black"/>
                </a:solidFill>
                <a:effectLst/>
                <a:uLnTx/>
                <a:uFillTx/>
                <a:latin typeface="Garamond" panose="02020404030301010803" pitchFamily="18" charset="0"/>
                <a:ea typeface="+mn-ea"/>
                <a:cs typeface="+mn-cs"/>
              </a:rPr>
              <a:t> </a:t>
            </a:r>
            <a:r>
              <a:rPr kumimoji="0" lang="pl-PL" sz="16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informacyjno-komunikacyjne,</a:t>
            </a:r>
            <a:r>
              <a:rPr kumimoji="0" lang="pl-PL" sz="1600" b="0" i="0" u="none" strike="noStrike" kern="0" cap="none" spc="0" normalizeH="0" noProof="0" dirty="0">
                <a:ln>
                  <a:noFill/>
                </a:ln>
                <a:solidFill>
                  <a:prstClr val="black"/>
                </a:solidFill>
                <a:effectLst/>
                <a:uLnTx/>
                <a:uFillTx/>
                <a:latin typeface="Garamond" panose="02020404030301010803" pitchFamily="18" charset="0"/>
                <a:ea typeface="+mn-ea"/>
                <a:cs typeface="+mn-cs"/>
              </a:rPr>
              <a:t> </a:t>
            </a:r>
            <a:r>
              <a:rPr kumimoji="0" lang="pl-PL" sz="16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a</a:t>
            </a:r>
            <a:r>
              <a:rPr kumimoji="0" lang="pl-PL" sz="1600" b="0" i="0" u="none" strike="noStrike" kern="0" cap="none" spc="0" normalizeH="0" noProof="0" dirty="0">
                <a:ln>
                  <a:noFill/>
                </a:ln>
                <a:solidFill>
                  <a:prstClr val="black"/>
                </a:solidFill>
                <a:effectLst/>
                <a:uLnTx/>
                <a:uFillTx/>
                <a:latin typeface="Garamond" panose="02020404030301010803" pitchFamily="18" charset="0"/>
                <a:ea typeface="+mn-ea"/>
                <a:cs typeface="+mn-cs"/>
              </a:rPr>
              <a:t> </a:t>
            </a:r>
            <a:r>
              <a:rPr kumimoji="0" lang="pl-PL" sz="16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w przypadku projektów edukacyjno-szkoleniowych, również podmiotów, które podjęły działania upowszechniające wykorzystanie TIK.</a:t>
            </a:r>
          </a:p>
        </p:txBody>
      </p:sp>
      <p:sp>
        <p:nvSpPr>
          <p:cNvPr id="7" name="Strzałka w prawo 6"/>
          <p:cNvSpPr/>
          <p:nvPr/>
        </p:nvSpPr>
        <p:spPr>
          <a:xfrm>
            <a:off x="4625974" y="2182020"/>
            <a:ext cx="5326856" cy="1338263"/>
          </a:xfrm>
          <a:prstGeom prst="rightArrow">
            <a:avLst>
              <a:gd name="adj1" fmla="val 68129"/>
              <a:gd name="adj2" fmla="val 94975"/>
            </a:avLst>
          </a:prstGeom>
          <a:solidFill>
            <a:srgbClr val="4F81BD">
              <a:lumMod val="20000"/>
              <a:lumOff val="80000"/>
            </a:srgbClr>
          </a:solidFill>
          <a:ln w="55000" cap="flat" cmpd="thickThin" algn="ctr">
            <a:noFill/>
            <a:prstDash val="solid"/>
          </a:ln>
          <a:effectLst/>
        </p:spPr>
        <p:txBody>
          <a:bodyPr anchor="ctr"/>
          <a:lstStyle/>
          <a:p>
            <a:pPr marR="0" lvl="0" defTabSz="914400" eaLnBrk="1" fontAlgn="base" latinLnBrk="0" hangingPunct="1">
              <a:lnSpc>
                <a:spcPct val="100000"/>
              </a:lnSpc>
              <a:spcBef>
                <a:spcPct val="0"/>
              </a:spcBef>
              <a:spcAft>
                <a:spcPct val="0"/>
              </a:spcAft>
              <a:buClrTx/>
              <a:buSzTx/>
              <a:tabLst/>
              <a:defRPr/>
            </a:pPr>
            <a:r>
              <a:rPr kumimoji="0" lang="pl-PL" sz="16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Wskaźnik mierzony w momencie rozliczenia wydatku związanego z racjonalnym usprawnieniami</a:t>
            </a:r>
            <a:r>
              <a:rPr kumimoji="0" lang="pl-PL" sz="1400" b="0" i="0" u="none" strike="noStrike" kern="0" cap="none" spc="0" normalizeH="0" baseline="0" noProof="0" dirty="0">
                <a:ln>
                  <a:noFill/>
                </a:ln>
                <a:solidFill>
                  <a:prstClr val="black"/>
                </a:solidFill>
                <a:effectLst/>
                <a:uLnTx/>
                <a:uFillTx/>
                <a:latin typeface="Garamond" panose="02020404030301010803" pitchFamily="18" charset="0"/>
                <a:ea typeface="+mn-ea"/>
                <a:cs typeface="+mn-cs"/>
              </a:rPr>
              <a:t>.</a:t>
            </a:r>
          </a:p>
        </p:txBody>
      </p:sp>
      <p:sp>
        <p:nvSpPr>
          <p:cNvPr id="9" name="pole tekstowe 3"/>
          <p:cNvSpPr txBox="1">
            <a:spLocks noChangeArrowheads="1"/>
          </p:cNvSpPr>
          <p:nvPr/>
        </p:nvSpPr>
        <p:spPr bwMode="auto">
          <a:xfrm>
            <a:off x="1812132" y="1035384"/>
            <a:ext cx="85677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rPr>
              <a:t>Wskaźniki obligatoryjne </a:t>
            </a:r>
          </a:p>
          <a:p>
            <a:pPr marL="0" marR="0" lvl="0" indent="0" algn="ctr" defTabSz="91440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0" lang="pl-PL" altLang="pl-PL" sz="2000" b="1" i="0" u="sng" strike="noStrike" kern="0" cap="none" spc="0" normalizeH="0" baseline="0" noProof="0" dirty="0">
                <a:ln>
                  <a:noFill/>
                </a:ln>
                <a:solidFill>
                  <a:prstClr val="black"/>
                </a:solidFill>
                <a:effectLst/>
                <a:uLnTx/>
                <a:uFillTx/>
                <a:latin typeface="Garamond" panose="02020404030301010803" pitchFamily="18" charset="0"/>
              </a:rPr>
              <a:t> Wskaźniki horyzontalne </a:t>
            </a:r>
            <a:endParaRPr kumimoji="0" lang="pl-PL" altLang="pl-PL" sz="1600" b="1" i="0" u="sng" strike="noStrike" kern="0" cap="none" spc="0" normalizeH="0" baseline="0" noProof="0" dirty="0">
              <a:ln>
                <a:noFill/>
              </a:ln>
              <a:solidFill>
                <a:prstClr val="black"/>
              </a:solidFill>
              <a:effectLst/>
              <a:uLnTx/>
              <a:uFillTx/>
              <a:latin typeface="Garamond" panose="02020404030301010803" pitchFamily="18" charset="0"/>
            </a:endParaRPr>
          </a:p>
        </p:txBody>
      </p:sp>
      <p:pic>
        <p:nvPicPr>
          <p:cNvPr id="10" name="Obraz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643627421"/>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3"/>
          <p:cNvSpPr txBox="1">
            <a:spLocks noChangeArrowheads="1"/>
          </p:cNvSpPr>
          <p:nvPr/>
        </p:nvSpPr>
        <p:spPr bwMode="auto">
          <a:xfrm>
            <a:off x="1812132" y="849313"/>
            <a:ext cx="856773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rPr>
              <a:t>Wskaźniki obligatoryjne </a:t>
            </a:r>
          </a:p>
          <a:p>
            <a:pPr marL="0" marR="0" lvl="0" indent="0" algn="ctr" defTabSz="914400" eaLnBrk="1" fontAlgn="base" latinLnBrk="0" hangingPunct="1">
              <a:lnSpc>
                <a:spcPct val="100000"/>
              </a:lnSpc>
              <a:spcBef>
                <a:spcPct val="0"/>
              </a:spcBef>
              <a:spcAft>
                <a:spcPct val="0"/>
              </a:spcAft>
              <a:buClrTx/>
              <a:buSzTx/>
              <a:buFont typeface="Wingdings" panose="05000000000000000000" pitchFamily="2" charset="2"/>
              <a:buChar char="Ø"/>
              <a:tabLst/>
              <a:defRPr/>
            </a:pPr>
            <a:r>
              <a:rPr kumimoji="0" lang="pl-PL" altLang="pl-PL" sz="2000" b="1" i="0" u="sng" strike="noStrike" kern="0" cap="none" spc="0" normalizeH="0" baseline="0" noProof="0" dirty="0">
                <a:ln>
                  <a:noFill/>
                </a:ln>
                <a:solidFill>
                  <a:prstClr val="black"/>
                </a:solidFill>
                <a:effectLst/>
                <a:uLnTx/>
                <a:uFillTx/>
                <a:latin typeface="Garamond" panose="02020404030301010803" pitchFamily="18" charset="0"/>
              </a:rPr>
              <a:t> Wskaźniki horyzontalne </a:t>
            </a:r>
            <a:endParaRPr kumimoji="0" lang="pl-PL" altLang="pl-PL" sz="1600" b="1" i="0" u="sng" strike="noStrike" kern="0" cap="none" spc="0" normalizeH="0" baseline="0" noProof="0" dirty="0">
              <a:ln>
                <a:noFill/>
              </a:ln>
              <a:solidFill>
                <a:prstClr val="black"/>
              </a:solidFill>
              <a:effectLst/>
              <a:uLnTx/>
              <a:uFillTx/>
              <a:latin typeface="Garamond" panose="02020404030301010803" pitchFamily="18" charset="0"/>
            </a:endParaRPr>
          </a:p>
        </p:txBody>
      </p:sp>
      <p:graphicFrame>
        <p:nvGraphicFramePr>
          <p:cNvPr id="3" name="Diagram 2"/>
          <p:cNvGraphicFramePr/>
          <p:nvPr>
            <p:extLst/>
          </p:nvPr>
        </p:nvGraphicFramePr>
        <p:xfrm>
          <a:off x="890588" y="1524000"/>
          <a:ext cx="10410824" cy="5133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Obraz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2524420741"/>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2" name="Prostokąt 1">
            <a:extLst>
              <a:ext uri="{FF2B5EF4-FFF2-40B4-BE49-F238E27FC236}">
                <a16:creationId xmlns:a16="http://schemas.microsoft.com/office/drawing/2014/main" id="{E68445A2-A356-4B62-AE0C-D0F745D27FEC}"/>
              </a:ext>
            </a:extLst>
          </p:cNvPr>
          <p:cNvSpPr/>
          <p:nvPr/>
        </p:nvSpPr>
        <p:spPr>
          <a:xfrm>
            <a:off x="968326" y="3006416"/>
            <a:ext cx="10255348" cy="845168"/>
          </a:xfrm>
          <a:prstGeom prst="rect">
            <a:avLst/>
          </a:prstGeom>
        </p:spPr>
        <p:txBody>
          <a:bodyPr wrap="square">
            <a:spAutoFit/>
          </a:bodyPr>
          <a:lstStyle/>
          <a:p>
            <a:pPr algn="ctr">
              <a:lnSpc>
                <a:spcPct val="150000"/>
              </a:lnSpc>
              <a:spcBef>
                <a:spcPts val="600"/>
              </a:spcBef>
              <a:spcAft>
                <a:spcPts val="600"/>
              </a:spcAft>
            </a:pPr>
            <a:r>
              <a:rPr lang="pl-PL" sz="3600" b="1" dirty="0" smtClean="0">
                <a:latin typeface="Garamond" panose="02020404030301010803" pitchFamily="18" charset="0"/>
              </a:rPr>
              <a:t>Dziękuję za uwagę</a:t>
            </a:r>
            <a:endParaRPr lang="pl-PL" b="1" dirty="0">
              <a:latin typeface="Garamond" panose="02020404030301010803" pitchFamily="18" charset="0"/>
            </a:endParaRPr>
          </a:p>
        </p:txBody>
      </p:sp>
    </p:spTree>
    <p:extLst>
      <p:ext uri="{BB962C8B-B14F-4D97-AF65-F5344CB8AC3E}">
        <p14:creationId xmlns:p14="http://schemas.microsoft.com/office/powerpoint/2010/main" val="384478136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3"/>
          <p:cNvSpPr txBox="1">
            <a:spLocks noChangeArrowheads="1"/>
          </p:cNvSpPr>
          <p:nvPr/>
        </p:nvSpPr>
        <p:spPr bwMode="auto">
          <a:xfrm>
            <a:off x="3648138" y="1398588"/>
            <a:ext cx="48957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400" b="1" i="0" u="none" strike="noStrike" kern="0" cap="none" spc="0" normalizeH="0" baseline="0" noProof="0" dirty="0" smtClean="0">
                <a:ln>
                  <a:noFill/>
                </a:ln>
                <a:solidFill>
                  <a:prstClr val="black"/>
                </a:solidFill>
                <a:effectLst/>
                <a:uLnTx/>
                <a:uFillTx/>
                <a:latin typeface="Garamond" panose="02020404030301010803" pitchFamily="18" charset="0"/>
              </a:rPr>
              <a:t>Planowany</a:t>
            </a:r>
            <a:r>
              <a:rPr kumimoji="0" lang="pl-PL" altLang="pl-PL" sz="2400" b="1" i="0" u="none" strike="noStrike" kern="0" cap="none" spc="0" normalizeH="0" noProof="0" dirty="0" smtClean="0">
                <a:ln>
                  <a:noFill/>
                </a:ln>
                <a:solidFill>
                  <a:prstClr val="black"/>
                </a:solidFill>
                <a:effectLst/>
                <a:uLnTx/>
                <a:uFillTx/>
                <a:latin typeface="Garamond" panose="02020404030301010803" pitchFamily="18" charset="0"/>
              </a:rPr>
              <a:t> </a:t>
            </a:r>
            <a:r>
              <a:rPr lang="pl-PL" altLang="pl-PL" sz="2400" kern="0" noProof="0" dirty="0">
                <a:solidFill>
                  <a:prstClr val="black"/>
                </a:solidFill>
              </a:rPr>
              <a:t>h</a:t>
            </a:r>
            <a:r>
              <a:rPr kumimoji="0" lang="pl-PL" altLang="pl-PL" sz="2400" b="1" i="0" u="none" strike="noStrike" kern="0" cap="none" spc="0" normalizeH="0" baseline="0" noProof="0" dirty="0" smtClean="0">
                <a:ln>
                  <a:noFill/>
                </a:ln>
                <a:solidFill>
                  <a:prstClr val="black"/>
                </a:solidFill>
                <a:effectLst/>
                <a:uLnTx/>
                <a:uFillTx/>
                <a:latin typeface="Garamond" panose="02020404030301010803" pitchFamily="18" charset="0"/>
              </a:rPr>
              <a:t>armonogram</a:t>
            </a:r>
            <a:r>
              <a:rPr kumimoji="0" lang="pl-PL" altLang="pl-PL" sz="2400" b="1" i="0" u="none" strike="noStrike" kern="0" cap="none" spc="0" normalizeH="0" noProof="0" dirty="0" smtClean="0">
                <a:ln>
                  <a:noFill/>
                </a:ln>
                <a:solidFill>
                  <a:prstClr val="black"/>
                </a:solidFill>
                <a:effectLst/>
                <a:uLnTx/>
                <a:uFillTx/>
                <a:latin typeface="Garamond" panose="02020404030301010803" pitchFamily="18" charset="0"/>
              </a:rPr>
              <a:t> </a:t>
            </a:r>
            <a:r>
              <a:rPr kumimoji="0" lang="pl-PL" altLang="pl-PL" sz="2400" b="1" i="0" u="none" strike="noStrike" kern="0" cap="none" spc="0" normalizeH="0" baseline="0" noProof="0" dirty="0" smtClean="0">
                <a:ln>
                  <a:noFill/>
                </a:ln>
                <a:solidFill>
                  <a:prstClr val="black"/>
                </a:solidFill>
                <a:effectLst/>
                <a:uLnTx/>
                <a:uFillTx/>
                <a:latin typeface="Garamond" panose="02020404030301010803" pitchFamily="18" charset="0"/>
              </a:rPr>
              <a:t>konkursu</a:t>
            </a:r>
            <a:endPar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endParaRPr>
          </a:p>
        </p:txBody>
      </p:sp>
      <p:sp>
        <p:nvSpPr>
          <p:cNvPr id="3" name="Prostokąt 7"/>
          <p:cNvSpPr>
            <a:spLocks noChangeArrowheads="1"/>
          </p:cNvSpPr>
          <p:nvPr/>
        </p:nvSpPr>
        <p:spPr bwMode="auto">
          <a:xfrm>
            <a:off x="658813" y="1851025"/>
            <a:ext cx="80025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just" defTabSz="914400" eaLnBrk="1" fontAlgn="base" latinLnBrk="0" hangingPunct="1">
              <a:lnSpc>
                <a:spcPct val="100000"/>
              </a:lnSpc>
              <a:spcBef>
                <a:spcPct val="0"/>
              </a:spcBef>
              <a:spcAft>
                <a:spcPct val="0"/>
              </a:spcAft>
              <a:buClrTx/>
              <a:buSzTx/>
              <a:buFontTx/>
              <a:buNone/>
              <a:tabLst/>
              <a:defRPr/>
            </a:pPr>
            <a:endParaRPr kumimoji="0" lang="pl-PL" altLang="pl-PL" sz="2000" b="1" i="0" u="none" strike="noStrike" kern="0" cap="none" spc="0" normalizeH="0" baseline="0" noProof="0">
              <a:ln>
                <a:noFill/>
              </a:ln>
              <a:solidFill>
                <a:prstClr val="black"/>
              </a:solidFill>
              <a:effectLst/>
              <a:uLnTx/>
              <a:uFillTx/>
              <a:latin typeface="Garamond" panose="02020404030301010803" pitchFamily="18" charset="0"/>
            </a:endParaRPr>
          </a:p>
          <a:p>
            <a:pPr marL="0" marR="0" lvl="0" indent="0" algn="just" defTabSz="914400" eaLnBrk="1" fontAlgn="base" latinLnBrk="0" hangingPunct="1">
              <a:lnSpc>
                <a:spcPct val="100000"/>
              </a:lnSpc>
              <a:spcBef>
                <a:spcPct val="0"/>
              </a:spcBef>
              <a:spcAft>
                <a:spcPct val="0"/>
              </a:spcAft>
              <a:buClrTx/>
              <a:buSzTx/>
              <a:buFontTx/>
              <a:buNone/>
              <a:tabLst/>
              <a:defRPr/>
            </a:pPr>
            <a:endParaRPr kumimoji="0" lang="pl-PL" altLang="pl-PL" sz="2000" b="1" i="0" u="none" strike="noStrike" kern="0" cap="none" spc="0" normalizeH="0" baseline="0" noProof="0">
              <a:ln>
                <a:noFill/>
              </a:ln>
              <a:solidFill>
                <a:prstClr val="black"/>
              </a:solidFill>
              <a:effectLst/>
              <a:uLnTx/>
              <a:uFillTx/>
              <a:latin typeface="Garamond" panose="02020404030301010803" pitchFamily="18" charset="0"/>
            </a:endParaRPr>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graphicFrame>
        <p:nvGraphicFramePr>
          <p:cNvPr id="8" name="Tabela 7"/>
          <p:cNvGraphicFramePr>
            <a:graphicFrameLocks noGrp="1"/>
          </p:cNvGraphicFramePr>
          <p:nvPr>
            <p:extLst>
              <p:ext uri="{D42A27DB-BD31-4B8C-83A1-F6EECF244321}">
                <p14:modId xmlns:p14="http://schemas.microsoft.com/office/powerpoint/2010/main" val="2527988896"/>
              </p:ext>
            </p:extLst>
          </p:nvPr>
        </p:nvGraphicFramePr>
        <p:xfrm>
          <a:off x="1066800" y="2204406"/>
          <a:ext cx="10058400" cy="4357270"/>
        </p:xfrm>
        <a:graphic>
          <a:graphicData uri="http://schemas.openxmlformats.org/drawingml/2006/table">
            <a:tbl>
              <a:tblPr firstRow="1" bandRow="1">
                <a:tableStyleId>{D113A9D2-9D6B-4929-AA2D-F23B5EE8CBE7}</a:tableStyleId>
              </a:tblPr>
              <a:tblGrid>
                <a:gridCol w="5029200">
                  <a:extLst>
                    <a:ext uri="{9D8B030D-6E8A-4147-A177-3AD203B41FA5}">
                      <a16:colId xmlns:a16="http://schemas.microsoft.com/office/drawing/2014/main" val="1923108825"/>
                    </a:ext>
                  </a:extLst>
                </a:gridCol>
                <a:gridCol w="5029200">
                  <a:extLst>
                    <a:ext uri="{9D8B030D-6E8A-4147-A177-3AD203B41FA5}">
                      <a16:colId xmlns:a16="http://schemas.microsoft.com/office/drawing/2014/main" val="2080898360"/>
                    </a:ext>
                  </a:extLst>
                </a:gridCol>
              </a:tblGrid>
              <a:tr h="764617">
                <a:tc>
                  <a:txBody>
                    <a:bodyPr/>
                    <a:lstStyle/>
                    <a:p>
                      <a:pPr algn="l"/>
                      <a:r>
                        <a:rPr lang="pl-PL" sz="2000" b="1" dirty="0" smtClean="0">
                          <a:ln>
                            <a:noFill/>
                          </a:ln>
                        </a:rPr>
                        <a:t>Nabór wniosków</a:t>
                      </a:r>
                      <a:endParaRPr lang="pl-PL" sz="20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2000" b="0" dirty="0" smtClean="0">
                          <a:ln>
                            <a:noFill/>
                          </a:ln>
                        </a:rPr>
                        <a:t>20.05.2019 r. do 07.06.2019</a:t>
                      </a:r>
                      <a:r>
                        <a:rPr lang="pl-PL" sz="2000" b="0" baseline="0" dirty="0" smtClean="0">
                          <a:ln>
                            <a:noFill/>
                          </a:ln>
                        </a:rPr>
                        <a:t> r.</a:t>
                      </a:r>
                      <a:endParaRPr lang="pl-PL" sz="2000" b="0"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9772084"/>
                  </a:ext>
                </a:extLst>
              </a:tr>
              <a:tr h="764617">
                <a:tc>
                  <a:txBody>
                    <a:bodyPr/>
                    <a:lstStyle/>
                    <a:p>
                      <a:pPr algn="l"/>
                      <a:r>
                        <a:rPr lang="pl-PL" sz="2000" b="1" dirty="0" smtClean="0">
                          <a:ln>
                            <a:noFill/>
                          </a:ln>
                        </a:rPr>
                        <a:t>Weryfikacja warunków formalnych</a:t>
                      </a:r>
                      <a:endParaRPr lang="pl-PL" sz="20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2000" dirty="0" smtClean="0">
                          <a:ln>
                            <a:noFill/>
                          </a:ln>
                        </a:rPr>
                        <a:t>Czerwiec</a:t>
                      </a:r>
                      <a:r>
                        <a:rPr lang="pl-PL" sz="2000" baseline="0" dirty="0" smtClean="0">
                          <a:ln>
                            <a:noFill/>
                          </a:ln>
                        </a:rPr>
                        <a:t> </a:t>
                      </a:r>
                      <a:r>
                        <a:rPr lang="pl-PL" sz="2000" dirty="0" smtClean="0">
                          <a:ln>
                            <a:noFill/>
                          </a:ln>
                        </a:rPr>
                        <a:t>2019 r.</a:t>
                      </a:r>
                      <a:endParaRPr lang="pl-PL" sz="2000"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0525332"/>
                  </a:ext>
                </a:extLst>
              </a:tr>
              <a:tr h="1319750">
                <a:tc>
                  <a:txBody>
                    <a:bodyPr/>
                    <a:lstStyle/>
                    <a:p>
                      <a:pPr algn="l"/>
                      <a:r>
                        <a:rPr lang="pl-PL" sz="2000" b="1" dirty="0" smtClean="0">
                          <a:ln>
                            <a:noFill/>
                          </a:ln>
                        </a:rPr>
                        <a:t>Ocena merytoryczna (w </a:t>
                      </a:r>
                      <a:r>
                        <a:rPr lang="pl-PL" sz="2000" b="1" smtClean="0">
                          <a:ln>
                            <a:noFill/>
                          </a:ln>
                        </a:rPr>
                        <a:t>tym ocena </a:t>
                      </a:r>
                      <a:r>
                        <a:rPr lang="pl-PL" sz="2000" b="1" dirty="0" smtClean="0">
                          <a:ln>
                            <a:noFill/>
                          </a:ln>
                        </a:rPr>
                        <a:t>kryteriów strategicznych)</a:t>
                      </a:r>
                      <a:endParaRPr lang="pl-PL" sz="2000" b="1"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2000" dirty="0" smtClean="0">
                          <a:ln>
                            <a:noFill/>
                          </a:ln>
                        </a:rPr>
                        <a:t>Lipiec</a:t>
                      </a:r>
                      <a:r>
                        <a:rPr lang="pl-PL" sz="2000" baseline="0" dirty="0" smtClean="0">
                          <a:ln>
                            <a:noFill/>
                          </a:ln>
                        </a:rPr>
                        <a:t> 2019 r.</a:t>
                      </a:r>
                      <a:endParaRPr lang="pl-PL" sz="2000"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0865376"/>
                  </a:ext>
                </a:extLst>
              </a:tr>
              <a:tr h="754143">
                <a:tc>
                  <a:txBody>
                    <a:bodyPr/>
                    <a:lstStyle/>
                    <a:p>
                      <a:pPr algn="l"/>
                      <a:r>
                        <a:rPr lang="pl-PL" sz="2000" b="1" dirty="0" smtClean="0">
                          <a:ln>
                            <a:noFill/>
                          </a:ln>
                        </a:rPr>
                        <a:t>Negocjacje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2000" dirty="0" smtClean="0">
                          <a:ln>
                            <a:noFill/>
                          </a:ln>
                        </a:rPr>
                        <a:t>Lipiec/Sierpień</a:t>
                      </a:r>
                      <a:r>
                        <a:rPr lang="pl-PL" sz="2000" baseline="0" dirty="0" smtClean="0">
                          <a:ln>
                            <a:noFill/>
                          </a:ln>
                        </a:rPr>
                        <a:t> </a:t>
                      </a:r>
                      <a:r>
                        <a:rPr lang="pl-PL" sz="2000" dirty="0" smtClean="0">
                          <a:ln>
                            <a:noFill/>
                          </a:ln>
                        </a:rPr>
                        <a:t>2019 r.</a:t>
                      </a:r>
                      <a:endParaRPr lang="pl-PL" sz="2000"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4647016"/>
                  </a:ext>
                </a:extLst>
              </a:tr>
              <a:tr h="754143">
                <a:tc>
                  <a:txBody>
                    <a:bodyPr/>
                    <a:lstStyle/>
                    <a:p>
                      <a:pPr algn="l"/>
                      <a:r>
                        <a:rPr lang="pl-PL" sz="2000" b="1" dirty="0" smtClean="0">
                          <a:ln>
                            <a:noFill/>
                          </a:ln>
                        </a:rPr>
                        <a:t>Rozstrzygnięcie konkursu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2000" dirty="0" smtClean="0">
                          <a:ln>
                            <a:noFill/>
                          </a:ln>
                        </a:rPr>
                        <a:t>Wrzesień 2019 r.</a:t>
                      </a:r>
                      <a:endParaRPr lang="pl-PL" sz="2000" dirty="0">
                        <a:ln>
                          <a:noFill/>
                        </a:l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0512252"/>
                  </a:ext>
                </a:extLst>
              </a:tr>
            </a:tbl>
          </a:graphicData>
        </a:graphic>
      </p:graphicFrame>
    </p:spTree>
    <p:extLst>
      <p:ext uri="{BB962C8B-B14F-4D97-AF65-F5344CB8AC3E}">
        <p14:creationId xmlns:p14="http://schemas.microsoft.com/office/powerpoint/2010/main" val="23748848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2783632" y="1124744"/>
            <a:ext cx="6624736" cy="400110"/>
          </a:xfrm>
          <a:prstGeom prst="rect">
            <a:avLst/>
          </a:prstGeom>
          <a:noFill/>
          <a:ln w="34925" cmpd="thickThin">
            <a:solidFill>
              <a:srgbClr val="1F497D">
                <a:lumMod val="60000"/>
                <a:lumOff val="40000"/>
              </a:srgbClr>
            </a:solidFill>
          </a:ln>
        </p:spPr>
        <p:txBody>
          <a:bodyPr wrap="square" rtlCol="0">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pl-PL" sz="2000" b="1" i="0" u="none" strike="noStrike" kern="0" cap="none" spc="0" normalizeH="0" baseline="0" noProof="0" dirty="0">
                <a:ln>
                  <a:noFill/>
                </a:ln>
                <a:solidFill>
                  <a:prstClr val="black"/>
                </a:solidFill>
                <a:effectLst/>
                <a:uLnTx/>
                <a:uFillTx/>
                <a:latin typeface="Garamond" panose="02020404030301010803" pitchFamily="18" charset="0"/>
              </a:rPr>
              <a:t>ZŁOŻENIE WNIOSKU O DOFINANSOWANIE</a:t>
            </a:r>
          </a:p>
        </p:txBody>
      </p:sp>
      <p:sp>
        <p:nvSpPr>
          <p:cNvPr id="5" name="Prostokąt 4"/>
          <p:cNvSpPr/>
          <p:nvPr/>
        </p:nvSpPr>
        <p:spPr>
          <a:xfrm>
            <a:off x="1612894" y="2060848"/>
            <a:ext cx="8966212" cy="3139321"/>
          </a:xfrm>
          <a:prstGeom prst="rect">
            <a:avLst/>
          </a:prstGeom>
        </p:spPr>
        <p:txBody>
          <a:bodyPr wrap="square">
            <a:spAutoFit/>
          </a:bodyPr>
          <a:lstStyle/>
          <a:p>
            <a:pPr algn="ctr" eaLnBrk="0" fontAlgn="base" hangingPunct="0">
              <a:spcBef>
                <a:spcPct val="0"/>
              </a:spcBef>
              <a:spcAft>
                <a:spcPct val="0"/>
              </a:spcAft>
            </a:pPr>
            <a:r>
              <a:rPr lang="pl-PL" sz="2400" dirty="0">
                <a:solidFill>
                  <a:prstClr val="black"/>
                </a:solidFill>
                <a:latin typeface="Garamond" panose="02020404030301010803" pitchFamily="18" charset="0"/>
              </a:rPr>
              <a:t>Wniosek o dofinansowanie należy złożyć:</a:t>
            </a:r>
          </a:p>
          <a:p>
            <a:pPr algn="ctr" eaLnBrk="0" fontAlgn="base" hangingPunct="0">
              <a:spcBef>
                <a:spcPct val="0"/>
              </a:spcBef>
              <a:spcAft>
                <a:spcPct val="0"/>
              </a:spcAft>
            </a:pPr>
            <a:endParaRPr lang="pl-PL" sz="2400" dirty="0">
              <a:solidFill>
                <a:prstClr val="black"/>
              </a:solidFill>
              <a:latin typeface="Garamond" panose="02020404030301010803" pitchFamily="18" charset="0"/>
            </a:endParaRPr>
          </a:p>
          <a:p>
            <a:pPr algn="ctr" eaLnBrk="0" fontAlgn="base" hangingPunct="0">
              <a:spcBef>
                <a:spcPct val="0"/>
              </a:spcBef>
              <a:spcAft>
                <a:spcPct val="0"/>
              </a:spcAft>
            </a:pPr>
            <a:r>
              <a:rPr lang="pl-PL" sz="2000" b="1" dirty="0">
                <a:solidFill>
                  <a:prstClr val="black"/>
                </a:solidFill>
                <a:latin typeface="Garamond" panose="02020404030301010803" pitchFamily="18" charset="0"/>
              </a:rPr>
              <a:t>1) W </a:t>
            </a:r>
            <a:r>
              <a:rPr lang="pl-PL" sz="2000" b="1" u="sng" dirty="0">
                <a:solidFill>
                  <a:prstClr val="black"/>
                </a:solidFill>
                <a:latin typeface="Garamond" panose="02020404030301010803" pitchFamily="18" charset="0"/>
              </a:rPr>
              <a:t>formie elektronicznej </a:t>
            </a:r>
            <a:r>
              <a:rPr lang="pl-PL" sz="2000" b="1" dirty="0">
                <a:solidFill>
                  <a:prstClr val="black"/>
                </a:solidFill>
                <a:latin typeface="Garamond" panose="02020404030301010803" pitchFamily="18" charset="0"/>
              </a:rPr>
              <a:t>za pośrednictwem LSI MAKS2</a:t>
            </a:r>
          </a:p>
          <a:p>
            <a:pPr algn="ctr" eaLnBrk="0" fontAlgn="base" hangingPunct="0">
              <a:spcBef>
                <a:spcPct val="0"/>
              </a:spcBef>
              <a:spcAft>
                <a:spcPct val="0"/>
              </a:spcAft>
            </a:pPr>
            <a:r>
              <a:rPr lang="pl-PL" sz="2000" dirty="0">
                <a:solidFill>
                  <a:prstClr val="black"/>
                </a:solidFill>
                <a:latin typeface="Garamond" panose="02020404030301010803" pitchFamily="18" charset="0"/>
              </a:rPr>
              <a:t>od godziny 0:00 pierwszego dnia naboru do godziny 15:00 ostatniego dnia naboru,</a:t>
            </a:r>
          </a:p>
          <a:p>
            <a:pPr marL="285750" indent="-285750" algn="ctr" eaLnBrk="0" fontAlgn="base" hangingPunct="0">
              <a:spcBef>
                <a:spcPct val="0"/>
              </a:spcBef>
              <a:spcAft>
                <a:spcPct val="0"/>
              </a:spcAft>
              <a:buFont typeface="Wingdings" panose="05000000000000000000" pitchFamily="2" charset="2"/>
              <a:buChar char="Ø"/>
            </a:pPr>
            <a:endParaRPr lang="pl-PL" sz="1000" dirty="0">
              <a:solidFill>
                <a:prstClr val="black"/>
              </a:solidFill>
              <a:latin typeface="Garamond" panose="02020404030301010803" pitchFamily="18" charset="0"/>
            </a:endParaRPr>
          </a:p>
          <a:p>
            <a:pPr algn="ctr" eaLnBrk="0" fontAlgn="base" hangingPunct="0">
              <a:spcBef>
                <a:spcPct val="0"/>
              </a:spcBef>
              <a:spcAft>
                <a:spcPct val="0"/>
              </a:spcAft>
            </a:pPr>
            <a:endParaRPr lang="pl-PL" sz="2000" b="1" dirty="0">
              <a:solidFill>
                <a:prstClr val="black"/>
              </a:solidFill>
              <a:latin typeface="Garamond" panose="02020404030301010803" pitchFamily="18" charset="0"/>
            </a:endParaRPr>
          </a:p>
          <a:p>
            <a:pPr algn="ctr" eaLnBrk="0" fontAlgn="base" hangingPunct="0">
              <a:spcBef>
                <a:spcPct val="0"/>
              </a:spcBef>
              <a:spcAft>
                <a:spcPct val="0"/>
              </a:spcAft>
            </a:pPr>
            <a:r>
              <a:rPr lang="pl-PL" sz="2000" b="1" dirty="0">
                <a:solidFill>
                  <a:prstClr val="black"/>
                </a:solidFill>
                <a:latin typeface="Garamond" panose="02020404030301010803" pitchFamily="18" charset="0"/>
              </a:rPr>
              <a:t>2) W </a:t>
            </a:r>
            <a:r>
              <a:rPr lang="pl-PL" sz="2000" b="1" u="sng" dirty="0">
                <a:solidFill>
                  <a:prstClr val="black"/>
                </a:solidFill>
                <a:latin typeface="Garamond" panose="02020404030301010803" pitchFamily="18" charset="0"/>
              </a:rPr>
              <a:t>formie papierowej </a:t>
            </a:r>
            <a:r>
              <a:rPr lang="pl-PL" sz="2000" b="1" dirty="0">
                <a:solidFill>
                  <a:prstClr val="black"/>
                </a:solidFill>
                <a:latin typeface="Garamond" panose="02020404030301010803" pitchFamily="18" charset="0"/>
              </a:rPr>
              <a:t>w siedzibie IOK, w punkcie przyjmowania wniosków:</a:t>
            </a:r>
          </a:p>
          <a:p>
            <a:pPr algn="ctr" eaLnBrk="0" fontAlgn="base" hangingPunct="0">
              <a:spcBef>
                <a:spcPct val="0"/>
              </a:spcBef>
              <a:spcAft>
                <a:spcPct val="0"/>
              </a:spcAft>
            </a:pPr>
            <a:r>
              <a:rPr lang="pl-PL" sz="2000" dirty="0">
                <a:solidFill>
                  <a:prstClr val="black"/>
                </a:solidFill>
                <a:latin typeface="Garamond" panose="02020404030301010803" pitchFamily="18" charset="0"/>
              </a:rPr>
              <a:t>Urząd Marszałkowski Województwa Warmińsko-Mazurskiego</a:t>
            </a:r>
          </a:p>
          <a:p>
            <a:pPr algn="ctr" eaLnBrk="0" fontAlgn="base" hangingPunct="0">
              <a:spcBef>
                <a:spcPct val="0"/>
              </a:spcBef>
              <a:spcAft>
                <a:spcPct val="0"/>
              </a:spcAft>
            </a:pPr>
            <a:r>
              <a:rPr lang="pl-PL" sz="2000" dirty="0">
                <a:solidFill>
                  <a:prstClr val="black"/>
                </a:solidFill>
                <a:latin typeface="Garamond" panose="02020404030301010803" pitchFamily="18" charset="0"/>
              </a:rPr>
              <a:t>Regionalny Ośrodek Polityki Społecznej, ul. Głowackiego 17, 10-447 Olsztyn, Pokój 212 </a:t>
            </a:r>
          </a:p>
          <a:p>
            <a:pPr algn="ctr" eaLnBrk="0" fontAlgn="base" hangingPunct="0">
              <a:spcBef>
                <a:spcPct val="0"/>
              </a:spcBef>
              <a:spcAft>
                <a:spcPct val="0"/>
              </a:spcAft>
            </a:pPr>
            <a:r>
              <a:rPr lang="pl-PL" sz="2000" dirty="0">
                <a:solidFill>
                  <a:prstClr val="black"/>
                </a:solidFill>
                <a:latin typeface="Garamond" panose="02020404030301010803" pitchFamily="18" charset="0"/>
              </a:rPr>
              <a:t>(poniedziałek – piątek), w godzinach od 8:00 do 15:00.</a:t>
            </a:r>
          </a:p>
        </p:txBody>
      </p:sp>
      <p:pic>
        <p:nvPicPr>
          <p:cNvPr id="7" name="Obraz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128583859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3"/>
          <p:cNvSpPr txBox="1">
            <a:spLocks noChangeArrowheads="1"/>
          </p:cNvSpPr>
          <p:nvPr/>
        </p:nvSpPr>
        <p:spPr bwMode="auto">
          <a:xfrm>
            <a:off x="1844842" y="1045664"/>
            <a:ext cx="85023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lang="pl-PL" altLang="pl-PL" sz="2400" kern="0" noProof="0" dirty="0" smtClean="0">
                <a:solidFill>
                  <a:prstClr val="black"/>
                </a:solidFill>
              </a:rPr>
              <a:t>Składanie wniosku w wersji papierowej i wymagane załączniki</a:t>
            </a:r>
            <a:endPar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endParaRPr>
          </a:p>
        </p:txBody>
      </p:sp>
      <p:sp>
        <p:nvSpPr>
          <p:cNvPr id="3" name="Prostokąt 7"/>
          <p:cNvSpPr>
            <a:spLocks noChangeArrowheads="1"/>
          </p:cNvSpPr>
          <p:nvPr/>
        </p:nvSpPr>
        <p:spPr bwMode="auto">
          <a:xfrm>
            <a:off x="658813" y="1851025"/>
            <a:ext cx="80025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just" defTabSz="914400" eaLnBrk="1" fontAlgn="base" latinLnBrk="0" hangingPunct="1">
              <a:lnSpc>
                <a:spcPct val="100000"/>
              </a:lnSpc>
              <a:spcBef>
                <a:spcPct val="0"/>
              </a:spcBef>
              <a:spcAft>
                <a:spcPct val="0"/>
              </a:spcAft>
              <a:buClrTx/>
              <a:buSzTx/>
              <a:buFontTx/>
              <a:buNone/>
              <a:tabLst/>
              <a:defRPr/>
            </a:pPr>
            <a:endParaRPr kumimoji="0" lang="pl-PL" altLang="pl-PL" sz="2000" b="1" i="0" u="none" strike="noStrike" kern="0" cap="none" spc="0" normalizeH="0" baseline="0" noProof="0">
              <a:ln>
                <a:noFill/>
              </a:ln>
              <a:solidFill>
                <a:prstClr val="black"/>
              </a:solidFill>
              <a:effectLst/>
              <a:uLnTx/>
              <a:uFillTx/>
              <a:latin typeface="Garamond" panose="02020404030301010803" pitchFamily="18" charset="0"/>
            </a:endParaRPr>
          </a:p>
          <a:p>
            <a:pPr marL="0" marR="0" lvl="0" indent="0" algn="just" defTabSz="914400" eaLnBrk="1" fontAlgn="base" latinLnBrk="0" hangingPunct="1">
              <a:lnSpc>
                <a:spcPct val="100000"/>
              </a:lnSpc>
              <a:spcBef>
                <a:spcPct val="0"/>
              </a:spcBef>
              <a:spcAft>
                <a:spcPct val="0"/>
              </a:spcAft>
              <a:buClrTx/>
              <a:buSzTx/>
              <a:buFontTx/>
              <a:buNone/>
              <a:tabLst/>
              <a:defRPr/>
            </a:pPr>
            <a:endParaRPr kumimoji="0" lang="pl-PL" altLang="pl-PL" sz="2000" b="1" i="0" u="none" strike="noStrike" kern="0" cap="none" spc="0" normalizeH="0" baseline="0" noProof="0">
              <a:ln>
                <a:noFill/>
              </a:ln>
              <a:solidFill>
                <a:prstClr val="black"/>
              </a:solidFill>
              <a:effectLst/>
              <a:uLnTx/>
              <a:uFillTx/>
              <a:latin typeface="Garamond" panose="02020404030301010803" pitchFamily="18" charset="0"/>
            </a:endParaRPr>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4" name="pole tekstowe 3"/>
          <p:cNvSpPr txBox="1"/>
          <p:nvPr/>
        </p:nvSpPr>
        <p:spPr>
          <a:xfrm>
            <a:off x="368968" y="1860254"/>
            <a:ext cx="11534274" cy="4524315"/>
          </a:xfrm>
          <a:prstGeom prst="rect">
            <a:avLst/>
          </a:prstGeom>
          <a:noFill/>
        </p:spPr>
        <p:txBody>
          <a:bodyPr wrap="square" rtlCol="0">
            <a:spAutoFit/>
          </a:bodyPr>
          <a:lstStyle/>
          <a:p>
            <a:pPr>
              <a:lnSpc>
                <a:spcPct val="120000"/>
              </a:lnSpc>
            </a:pPr>
            <a:r>
              <a:rPr lang="pl-PL" sz="2000" dirty="0">
                <a:latin typeface="Garamond" panose="02020404030301010803" pitchFamily="18" charset="0"/>
              </a:rPr>
              <a:t>Wnioskodawca zobowiązany jest do </a:t>
            </a:r>
            <a:r>
              <a:rPr lang="pl-PL" sz="2000" b="1" dirty="0">
                <a:latin typeface="Garamond" panose="02020404030301010803" pitchFamily="18" charset="0"/>
              </a:rPr>
              <a:t>dostarczenia wersji papierowej wniosku w terminie wyznaczonym każdorazowo w Regulaminie konkursu</a:t>
            </a:r>
            <a:r>
              <a:rPr lang="pl-PL" sz="2000" dirty="0">
                <a:latin typeface="Garamond" panose="02020404030301010803" pitchFamily="18" charset="0"/>
              </a:rPr>
              <a:t>. W przypadku braku wersji papierowej wniosku, Wnioskodawca zostanie wezwany do jej przedłożenia na etapie weryfikacji warunków formalnych.</a:t>
            </a:r>
          </a:p>
          <a:p>
            <a:pPr>
              <a:lnSpc>
                <a:spcPct val="120000"/>
              </a:lnSpc>
            </a:pPr>
            <a:endParaRPr lang="pl-PL" sz="2000" dirty="0">
              <a:latin typeface="Garamond" panose="02020404030301010803" pitchFamily="18" charset="0"/>
            </a:endParaRPr>
          </a:p>
          <a:p>
            <a:pPr>
              <a:lnSpc>
                <a:spcPct val="120000"/>
              </a:lnSpc>
            </a:pPr>
            <a:r>
              <a:rPr lang="pl-PL" sz="2000" b="1" u="sng" dirty="0">
                <a:latin typeface="Garamond" panose="02020404030301010803" pitchFamily="18" charset="0"/>
              </a:rPr>
              <a:t>Załączniki jakie należy złożyć w wersji papierowej do wniosku o </a:t>
            </a:r>
            <a:r>
              <a:rPr lang="pl-PL" sz="2000" b="1" u="sng" dirty="0" smtClean="0">
                <a:latin typeface="Garamond" panose="02020404030301010803" pitchFamily="18" charset="0"/>
              </a:rPr>
              <a:t>dofinansowanie</a:t>
            </a:r>
            <a:r>
              <a:rPr lang="pl-PL" sz="2000" b="1" u="sng" dirty="0">
                <a:latin typeface="Garamond" panose="02020404030301010803" pitchFamily="18" charset="0"/>
              </a:rPr>
              <a:t> </a:t>
            </a:r>
            <a:r>
              <a:rPr lang="pl-PL" sz="2000" b="1" u="sng" dirty="0" smtClean="0">
                <a:latin typeface="Garamond" panose="02020404030301010803" pitchFamily="18" charset="0"/>
              </a:rPr>
              <a:t>(wymagane </a:t>
            </a:r>
            <a:r>
              <a:rPr lang="pl-PL" sz="2000" b="1" u="sng" dirty="0">
                <a:latin typeface="Garamond" panose="02020404030301010803" pitchFamily="18" charset="0"/>
              </a:rPr>
              <a:t>przy projektach rewitalizacyjnych):</a:t>
            </a:r>
          </a:p>
          <a:p>
            <a:pPr marL="342900" indent="-342900">
              <a:lnSpc>
                <a:spcPct val="120000"/>
              </a:lnSpc>
              <a:buFont typeface="Wingdings" panose="05000000000000000000" pitchFamily="2" charset="2"/>
              <a:buChar char="q"/>
            </a:pPr>
            <a:r>
              <a:rPr lang="pl-PL" sz="2000" dirty="0">
                <a:latin typeface="Garamond" panose="02020404030301010803" pitchFamily="18" charset="0"/>
              </a:rPr>
              <a:t>Wyciąg z programu rewitalizacji, tj.:</a:t>
            </a:r>
          </a:p>
          <a:p>
            <a:pPr>
              <a:lnSpc>
                <a:spcPct val="120000"/>
              </a:lnSpc>
            </a:pPr>
            <a:r>
              <a:rPr lang="pl-PL" sz="2000" dirty="0">
                <a:latin typeface="Garamond" panose="02020404030301010803" pitchFamily="18" charset="0"/>
              </a:rPr>
              <a:t>• kopia aktualnej uchwały przyjmującej program rewitalizacji oraz</a:t>
            </a:r>
          </a:p>
          <a:p>
            <a:pPr>
              <a:lnSpc>
                <a:spcPct val="120000"/>
              </a:lnSpc>
            </a:pPr>
            <a:r>
              <a:rPr lang="pl-PL" sz="2000" dirty="0">
                <a:latin typeface="Garamond" panose="02020404030301010803" pitchFamily="18" charset="0"/>
              </a:rPr>
              <a:t>• </a:t>
            </a:r>
            <a:r>
              <a:rPr lang="pl-PL" sz="2000" dirty="0" smtClean="0">
                <a:latin typeface="Garamond" panose="02020404030301010803" pitchFamily="18" charset="0"/>
              </a:rPr>
              <a:t>kopia </a:t>
            </a:r>
            <a:r>
              <a:rPr lang="pl-PL" sz="2000" dirty="0">
                <a:latin typeface="Garamond" panose="02020404030301010803" pitchFamily="18" charset="0"/>
              </a:rPr>
              <a:t>listy planowanych, podstawowych projektów i przedsięwzięć rewitalizacyjnych wraz z ich opisami </a:t>
            </a:r>
            <a:r>
              <a:rPr lang="pl-PL" sz="2000" dirty="0" smtClean="0">
                <a:latin typeface="Garamond" panose="02020404030301010803" pitchFamily="18" charset="0"/>
              </a:rPr>
              <a:t>lub Oświadczenie </a:t>
            </a:r>
            <a:r>
              <a:rPr lang="pl-PL" sz="2000" dirty="0">
                <a:latin typeface="Garamond" panose="02020404030301010803" pitchFamily="18" charset="0"/>
              </a:rPr>
              <a:t>Gminy o zgodności projektu z programem rewitalizacji (</a:t>
            </a:r>
            <a:r>
              <a:rPr lang="pl-PL" sz="2000" dirty="0" smtClean="0">
                <a:latin typeface="Garamond" panose="02020404030301010803" pitchFamily="18" charset="0"/>
              </a:rPr>
              <a:t>załącznik nr 15 do Regulaminu</a:t>
            </a:r>
            <a:r>
              <a:rPr lang="pl-PL" sz="2000" dirty="0">
                <a:latin typeface="Garamond" panose="02020404030301010803" pitchFamily="18" charset="0"/>
              </a:rPr>
              <a:t>) – w przypadku projektów określonych w programie rewitalizacji jako „pozostałe rodzaje przedsięwzięć rewitalizacyjnych”.</a:t>
            </a:r>
          </a:p>
        </p:txBody>
      </p:sp>
    </p:spTree>
    <p:extLst>
      <p:ext uri="{BB962C8B-B14F-4D97-AF65-F5344CB8AC3E}">
        <p14:creationId xmlns:p14="http://schemas.microsoft.com/office/powerpoint/2010/main" val="140842721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3"/>
          <p:cNvSpPr txBox="1">
            <a:spLocks noChangeArrowheads="1"/>
          </p:cNvSpPr>
          <p:nvPr/>
        </p:nvSpPr>
        <p:spPr bwMode="auto">
          <a:xfrm>
            <a:off x="4007644" y="1398588"/>
            <a:ext cx="41767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400" b="1" i="0" u="none" strike="noStrike" kern="0" cap="none" spc="0" normalizeH="0" baseline="0" noProof="0" dirty="0">
                <a:ln>
                  <a:noFill/>
                </a:ln>
                <a:solidFill>
                  <a:prstClr val="black"/>
                </a:solidFill>
                <a:effectLst/>
                <a:uLnTx/>
                <a:uFillTx/>
                <a:latin typeface="Garamond" panose="02020404030301010803" pitchFamily="18" charset="0"/>
              </a:rPr>
              <a:t>Wkład własny</a:t>
            </a:r>
          </a:p>
        </p:txBody>
      </p:sp>
      <p:sp>
        <p:nvSpPr>
          <p:cNvPr id="3" name="Prostokąt 7"/>
          <p:cNvSpPr>
            <a:spLocks noChangeArrowheads="1"/>
          </p:cNvSpPr>
          <p:nvPr/>
        </p:nvSpPr>
        <p:spPr bwMode="auto">
          <a:xfrm>
            <a:off x="658813" y="1851025"/>
            <a:ext cx="80025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just" defTabSz="914400" eaLnBrk="1" fontAlgn="base" latinLnBrk="0" hangingPunct="1">
              <a:lnSpc>
                <a:spcPct val="100000"/>
              </a:lnSpc>
              <a:spcBef>
                <a:spcPct val="0"/>
              </a:spcBef>
              <a:spcAft>
                <a:spcPct val="0"/>
              </a:spcAft>
              <a:buClrTx/>
              <a:buSzTx/>
              <a:buFontTx/>
              <a:buNone/>
              <a:tabLst/>
              <a:defRPr/>
            </a:pPr>
            <a:endParaRPr kumimoji="0" lang="pl-PL" altLang="pl-PL" sz="2000" b="1" i="0" u="none" strike="noStrike" kern="0" cap="none" spc="0" normalizeH="0" baseline="0" noProof="0">
              <a:ln>
                <a:noFill/>
              </a:ln>
              <a:solidFill>
                <a:prstClr val="black"/>
              </a:solidFill>
              <a:effectLst/>
              <a:uLnTx/>
              <a:uFillTx/>
              <a:latin typeface="Garamond" panose="02020404030301010803" pitchFamily="18" charset="0"/>
            </a:endParaRPr>
          </a:p>
          <a:p>
            <a:pPr marL="0" marR="0" lvl="0" indent="0" algn="just" defTabSz="914400" eaLnBrk="1" fontAlgn="base" latinLnBrk="0" hangingPunct="1">
              <a:lnSpc>
                <a:spcPct val="100000"/>
              </a:lnSpc>
              <a:spcBef>
                <a:spcPct val="0"/>
              </a:spcBef>
              <a:spcAft>
                <a:spcPct val="0"/>
              </a:spcAft>
              <a:buClrTx/>
              <a:buSzTx/>
              <a:buFontTx/>
              <a:buNone/>
              <a:tabLst/>
              <a:defRPr/>
            </a:pPr>
            <a:endParaRPr kumimoji="0" lang="pl-PL" altLang="pl-PL" sz="2000" b="1" i="0" u="none" strike="noStrike" kern="0" cap="none" spc="0" normalizeH="0" baseline="0" noProof="0">
              <a:ln>
                <a:noFill/>
              </a:ln>
              <a:solidFill>
                <a:prstClr val="black"/>
              </a:solidFill>
              <a:effectLst/>
              <a:uLnTx/>
              <a:uFillTx/>
              <a:latin typeface="Garamond" panose="02020404030301010803" pitchFamily="18" charset="0"/>
            </a:endParaRPr>
          </a:p>
        </p:txBody>
      </p:sp>
      <p:sp>
        <p:nvSpPr>
          <p:cNvPr id="4" name="pole tekstowe 1"/>
          <p:cNvSpPr txBox="1">
            <a:spLocks noChangeArrowheads="1"/>
          </p:cNvSpPr>
          <p:nvPr/>
        </p:nvSpPr>
        <p:spPr bwMode="auto">
          <a:xfrm>
            <a:off x="2166144" y="2663825"/>
            <a:ext cx="78597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000" b="1" i="0" u="none" strike="noStrike" kern="0" cap="none" spc="0" normalizeH="0" baseline="0" noProof="0" dirty="0">
                <a:ln>
                  <a:noFill/>
                </a:ln>
                <a:solidFill>
                  <a:prstClr val="black"/>
                </a:solidFill>
                <a:effectLst/>
                <a:uLnTx/>
                <a:uFillTx/>
                <a:latin typeface="Garamond" panose="02020404030301010803" pitchFamily="18" charset="0"/>
              </a:rPr>
              <a:t>Minimalny wkład własny beneficjanta do realizacji projektu wynosi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000" b="1" i="0" u="sng" strike="noStrike" kern="0" cap="none" spc="0" normalizeH="0" baseline="0" noProof="0" dirty="0">
                <a:ln>
                  <a:noFill/>
                </a:ln>
                <a:solidFill>
                  <a:prstClr val="black"/>
                </a:solidFill>
                <a:effectLst/>
                <a:uLnTx/>
                <a:uFillTx/>
                <a:latin typeface="Garamond" panose="02020404030301010803" pitchFamily="18" charset="0"/>
              </a:rPr>
              <a:t>5%</a:t>
            </a:r>
            <a:r>
              <a:rPr kumimoji="0" lang="pl-PL" altLang="pl-PL" sz="2000" b="1" i="0" u="none" strike="noStrike" kern="0" cap="none" spc="0" normalizeH="0" baseline="0" noProof="0" dirty="0">
                <a:ln>
                  <a:noFill/>
                </a:ln>
                <a:solidFill>
                  <a:prstClr val="black"/>
                </a:solidFill>
                <a:effectLst/>
                <a:uLnTx/>
                <a:uFillTx/>
                <a:latin typeface="Garamond" panose="02020404030301010803" pitchFamily="18" charset="0"/>
              </a:rPr>
              <a:t> wydatków kwalifikowalnych.</a:t>
            </a: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pl-PL" altLang="pl-PL" sz="2000" b="1" i="0" u="none" strike="noStrike" kern="0" cap="none" spc="0" normalizeH="0" baseline="0" noProof="0" dirty="0">
              <a:ln>
                <a:noFill/>
              </a:ln>
              <a:solidFill>
                <a:prstClr val="black"/>
              </a:solidFill>
              <a:effectLst/>
              <a:uLnTx/>
              <a:uFillTx/>
              <a:latin typeface="Garamond" panose="02020404030301010803" pitchFamily="18"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000" b="1" i="0" u="none" strike="noStrike" kern="0" cap="none" spc="0" normalizeH="0" baseline="0" noProof="0" dirty="0">
                <a:ln>
                  <a:noFill/>
                </a:ln>
                <a:solidFill>
                  <a:prstClr val="black"/>
                </a:solidFill>
                <a:effectLst/>
                <a:uLnTx/>
                <a:uFillTx/>
                <a:latin typeface="Garamond" panose="02020404030301010803" pitchFamily="18" charset="0"/>
              </a:rPr>
              <a:t>W przypadku państwowych jednostek budżetowych minimalny wkład własny beneficjanta do realizacji projektu wynosi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pl-PL" altLang="pl-PL" sz="2000" b="1" i="0" u="sng" strike="noStrike" kern="0" cap="none" spc="0" normalizeH="0" baseline="0" noProof="0" dirty="0">
                <a:ln>
                  <a:noFill/>
                </a:ln>
                <a:solidFill>
                  <a:prstClr val="black"/>
                </a:solidFill>
                <a:effectLst/>
                <a:uLnTx/>
                <a:uFillTx/>
                <a:latin typeface="Garamond" panose="02020404030301010803" pitchFamily="18" charset="0"/>
              </a:rPr>
              <a:t>15%</a:t>
            </a:r>
            <a:r>
              <a:rPr kumimoji="0" lang="pl-PL" altLang="pl-PL" sz="2000" b="1" i="0" u="none" strike="noStrike" kern="0" cap="none" spc="0" normalizeH="0" baseline="0" noProof="0" dirty="0">
                <a:ln>
                  <a:noFill/>
                </a:ln>
                <a:solidFill>
                  <a:prstClr val="black"/>
                </a:solidFill>
                <a:effectLst/>
                <a:uLnTx/>
                <a:uFillTx/>
                <a:latin typeface="Garamond" panose="02020404030301010803" pitchFamily="18" charset="0"/>
              </a:rPr>
              <a:t> wydatków kwalifikowalnych.</a:t>
            </a:r>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Tree>
    <p:extLst>
      <p:ext uri="{BB962C8B-B14F-4D97-AF65-F5344CB8AC3E}">
        <p14:creationId xmlns:p14="http://schemas.microsoft.com/office/powerpoint/2010/main" val="62903316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02036845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43659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4"/>
          <p:cNvSpPr txBox="1">
            <a:spLocks noChangeArrowheads="1"/>
          </p:cNvSpPr>
          <p:nvPr/>
        </p:nvSpPr>
        <p:spPr bwMode="auto">
          <a:xfrm>
            <a:off x="2675732" y="981075"/>
            <a:ext cx="68405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Garamond" panose="02020404030301010803" pitchFamily="18" charset="0"/>
              </a:defRPr>
            </a:lvl1pPr>
            <a:lvl2pPr marL="742950" indent="-285750">
              <a:defRPr sz="2000" b="1">
                <a:solidFill>
                  <a:schemeClr val="tx1"/>
                </a:solidFill>
                <a:latin typeface="Garamond" panose="02020404030301010803" pitchFamily="18" charset="0"/>
              </a:defRPr>
            </a:lvl2pPr>
            <a:lvl3pPr marL="1143000" indent="-228600">
              <a:defRPr sz="2000" b="1">
                <a:solidFill>
                  <a:schemeClr val="tx1"/>
                </a:solidFill>
                <a:latin typeface="Garamond" panose="02020404030301010803" pitchFamily="18" charset="0"/>
              </a:defRPr>
            </a:lvl3pPr>
            <a:lvl4pPr marL="1600200" indent="-228600">
              <a:defRPr sz="2000" b="1">
                <a:solidFill>
                  <a:schemeClr val="tx1"/>
                </a:solidFill>
                <a:latin typeface="Garamond" panose="02020404030301010803" pitchFamily="18" charset="0"/>
              </a:defRPr>
            </a:lvl4pPr>
            <a:lvl5pPr marL="2057400" indent="-228600">
              <a:defRPr sz="2000" b="1">
                <a:solidFill>
                  <a:schemeClr val="tx1"/>
                </a:solidFill>
                <a:latin typeface="Garamond" panose="02020404030301010803" pitchFamily="18" charset="0"/>
              </a:defRPr>
            </a:lvl5pPr>
            <a:lvl6pPr marL="2514600" indent="-228600" eaLnBrk="0" fontAlgn="base" hangingPunct="0">
              <a:spcBef>
                <a:spcPct val="0"/>
              </a:spcBef>
              <a:spcAft>
                <a:spcPct val="0"/>
              </a:spcAft>
              <a:defRPr sz="2000" b="1">
                <a:solidFill>
                  <a:schemeClr val="tx1"/>
                </a:solidFill>
                <a:latin typeface="Garamond" panose="02020404030301010803" pitchFamily="18" charset="0"/>
              </a:defRPr>
            </a:lvl6pPr>
            <a:lvl7pPr marL="2971800" indent="-228600" eaLnBrk="0" fontAlgn="base" hangingPunct="0">
              <a:spcBef>
                <a:spcPct val="0"/>
              </a:spcBef>
              <a:spcAft>
                <a:spcPct val="0"/>
              </a:spcAft>
              <a:defRPr sz="2000" b="1">
                <a:solidFill>
                  <a:schemeClr val="tx1"/>
                </a:solidFill>
                <a:latin typeface="Garamond" panose="02020404030301010803" pitchFamily="18" charset="0"/>
              </a:defRPr>
            </a:lvl7pPr>
            <a:lvl8pPr marL="3429000" indent="-228600" eaLnBrk="0" fontAlgn="base" hangingPunct="0">
              <a:spcBef>
                <a:spcPct val="0"/>
              </a:spcBef>
              <a:spcAft>
                <a:spcPct val="0"/>
              </a:spcAft>
              <a:defRPr sz="2000" b="1">
                <a:solidFill>
                  <a:schemeClr val="tx1"/>
                </a:solidFill>
                <a:latin typeface="Garamond" panose="02020404030301010803" pitchFamily="18" charset="0"/>
              </a:defRPr>
            </a:lvl8pPr>
            <a:lvl9pPr marL="3886200" indent="-228600" eaLnBrk="0" fontAlgn="base" hangingPunct="0">
              <a:spcBef>
                <a:spcPct val="0"/>
              </a:spcBef>
              <a:spcAft>
                <a:spcPct val="0"/>
              </a:spcAft>
              <a:defRPr sz="2000" b="1">
                <a:solidFill>
                  <a:schemeClr val="tx1"/>
                </a:solidFill>
                <a:latin typeface="Garamond" panose="02020404030301010803" pitchFamily="18" charset="0"/>
              </a:defRPr>
            </a:lvl9pPr>
          </a:lstStyle>
          <a:p>
            <a:pPr algn="ctr" eaLnBrk="1" hangingPunct="1"/>
            <a:r>
              <a:rPr lang="pl-PL" altLang="pl-PL" dirty="0" smtClean="0"/>
              <a:t>Osoby wchodzące w skład grupy docelowej:</a:t>
            </a:r>
            <a:endParaRPr lang="pl-PL" altLang="pl-PL" dirty="0"/>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4" name="pole tekstowe 3"/>
          <p:cNvSpPr txBox="1"/>
          <p:nvPr/>
        </p:nvSpPr>
        <p:spPr>
          <a:xfrm>
            <a:off x="272716" y="1445848"/>
            <a:ext cx="11646568" cy="5355312"/>
          </a:xfrm>
          <a:prstGeom prst="rect">
            <a:avLst/>
          </a:prstGeom>
          <a:noFill/>
        </p:spPr>
        <p:txBody>
          <a:bodyPr wrap="square" rtlCol="0">
            <a:spAutoFit/>
          </a:bodyPr>
          <a:lstStyle/>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lub rodziny korzystające ze </a:t>
            </a:r>
            <a:r>
              <a:rPr lang="pl-PL" sz="2000" dirty="0">
                <a:latin typeface="Garamond" panose="02020404030301010803" pitchFamily="18" charset="0"/>
              </a:rPr>
              <a:t>świadczeń z pomocy </a:t>
            </a:r>
            <a:r>
              <a:rPr lang="pl-PL" sz="2000" dirty="0" smtClean="0">
                <a:latin typeface="Garamond" panose="02020404030301010803" pitchFamily="18" charset="0"/>
              </a:rPr>
              <a:t>społecznej lub kwalifikujące się do objęcia wsparciem pomocy społecznej, tj. spełniające co najmniej jedną z przesłanek określonych w art. 7 ustawy z dnia 12 marca 2004 r. o pomocy społecznej;</a:t>
            </a:r>
            <a:endParaRPr lang="pl-PL" sz="2000" dirty="0">
              <a:latin typeface="Garamond" panose="02020404030301010803" pitchFamily="18" charset="0"/>
            </a:endParaRP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o </a:t>
            </a:r>
            <a:r>
              <a:rPr lang="pl-PL" sz="2000" dirty="0">
                <a:latin typeface="Garamond" panose="02020404030301010803" pitchFamily="18" charset="0"/>
              </a:rPr>
              <a:t>których mowa w art. 1 ust. 2 ustawy z dnia 13 czerwca 2003 r. o zatrudnieniu socjalnym;</a:t>
            </a: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a:t>
            </a:r>
            <a:r>
              <a:rPr lang="pl-PL" sz="2000" dirty="0">
                <a:latin typeface="Garamond" panose="02020404030301010803" pitchFamily="18" charset="0"/>
              </a:rPr>
              <a:t>przebywające w pieczy zastępczej lub opuszczające pieczę zastępczą oraz rodziny przeżywające trudności w pełnieniu funkcji </a:t>
            </a:r>
            <a:r>
              <a:rPr lang="pl-PL" sz="2000" dirty="0" smtClean="0">
                <a:latin typeface="Garamond" panose="02020404030301010803" pitchFamily="18" charset="0"/>
              </a:rPr>
              <a:t>opiekuńczo-wychowawczych; </a:t>
            </a:r>
            <a:endParaRPr lang="pl-PL" sz="2000" dirty="0">
              <a:latin typeface="Garamond" panose="02020404030301010803" pitchFamily="18" charset="0"/>
            </a:endParaRP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a:t>
            </a:r>
            <a:r>
              <a:rPr lang="pl-PL" sz="2000" dirty="0">
                <a:latin typeface="Garamond" panose="02020404030301010803" pitchFamily="18" charset="0"/>
              </a:rPr>
              <a:t>nieletnie, wobec których zastosowano środki zapobiegania i zwalczania demoralizacji i przestępczości;</a:t>
            </a: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a:t>
            </a:r>
            <a:r>
              <a:rPr lang="pl-PL" sz="2000" dirty="0">
                <a:latin typeface="Garamond" panose="02020404030301010803" pitchFamily="18" charset="0"/>
              </a:rPr>
              <a:t>przebywające w młodzieżowych ośrodkach wychowawczych i młodzieżowych ośrodkach socjoterapii, </a:t>
            </a: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a:t>
            </a:r>
            <a:r>
              <a:rPr lang="pl-PL" sz="2000" dirty="0">
                <a:latin typeface="Garamond" panose="02020404030301010803" pitchFamily="18" charset="0"/>
              </a:rPr>
              <a:t>z niepełnosprawnością;</a:t>
            </a: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członkowie </a:t>
            </a:r>
            <a:r>
              <a:rPr lang="pl-PL" sz="2000" dirty="0">
                <a:latin typeface="Garamond" panose="02020404030301010803" pitchFamily="18" charset="0"/>
              </a:rPr>
              <a:t>gospodarstw domowych sprawujących opiekę nad osobą z niepełnosprawnością, o ile co najmniej jeden z nich nie pracuje ze względu na konieczność sprawowania opieki nad osobą z niepełnosprawnością;</a:t>
            </a: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a:t>
            </a:r>
            <a:r>
              <a:rPr lang="pl-PL" sz="2000" dirty="0">
                <a:latin typeface="Garamond" panose="02020404030301010803" pitchFamily="18" charset="0"/>
              </a:rPr>
              <a:t>niesamodzielne;</a:t>
            </a: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a:t>
            </a:r>
            <a:r>
              <a:rPr lang="pl-PL" sz="2000" dirty="0">
                <a:latin typeface="Garamond" panose="02020404030301010803" pitchFamily="18" charset="0"/>
              </a:rPr>
              <a:t>bezdomne lub dotknięte wykluczeniem z dostępu do </a:t>
            </a:r>
            <a:r>
              <a:rPr lang="pl-PL" sz="2000" dirty="0" smtClean="0">
                <a:latin typeface="Garamond" panose="02020404030301010803" pitchFamily="18" charset="0"/>
              </a:rPr>
              <a:t>mieszkań;</a:t>
            </a:r>
            <a:endParaRPr lang="pl-PL" sz="2000" dirty="0">
              <a:latin typeface="Garamond" panose="02020404030301010803" pitchFamily="18" charset="0"/>
            </a:endParaRP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a:t>
            </a:r>
            <a:r>
              <a:rPr lang="pl-PL" sz="2000" dirty="0">
                <a:latin typeface="Garamond" panose="02020404030301010803" pitchFamily="18" charset="0"/>
              </a:rPr>
              <a:t>odbywające kary pozbawienia wolności;</a:t>
            </a:r>
          </a:p>
          <a:p>
            <a:pPr marL="285750" indent="-285750">
              <a:lnSpc>
                <a:spcPct val="114000"/>
              </a:lnSpc>
              <a:buFont typeface="Wingdings" panose="05000000000000000000" pitchFamily="2" charset="2"/>
              <a:buChar char="q"/>
            </a:pPr>
            <a:r>
              <a:rPr lang="pl-PL" sz="2000" dirty="0" smtClean="0">
                <a:latin typeface="Garamond" panose="02020404030301010803" pitchFamily="18" charset="0"/>
              </a:rPr>
              <a:t>osoby </a:t>
            </a:r>
            <a:r>
              <a:rPr lang="pl-PL" sz="2000" dirty="0">
                <a:latin typeface="Garamond" panose="02020404030301010803" pitchFamily="18" charset="0"/>
              </a:rPr>
              <a:t>korzystające z PO PŻ.</a:t>
            </a:r>
          </a:p>
        </p:txBody>
      </p:sp>
    </p:spTree>
    <p:extLst>
      <p:ext uri="{BB962C8B-B14F-4D97-AF65-F5344CB8AC3E}">
        <p14:creationId xmlns:p14="http://schemas.microsoft.com/office/powerpoint/2010/main" val="119790157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4141" y="-1989"/>
            <a:ext cx="8643719" cy="863640"/>
          </a:xfrm>
          <a:prstGeom prst="rect">
            <a:avLst/>
          </a:prstGeom>
        </p:spPr>
      </p:pic>
      <p:sp>
        <p:nvSpPr>
          <p:cNvPr id="9" name="pole tekstowe 8"/>
          <p:cNvSpPr txBox="1"/>
          <p:nvPr/>
        </p:nvSpPr>
        <p:spPr>
          <a:xfrm>
            <a:off x="1283369" y="1909011"/>
            <a:ext cx="9625263" cy="3600986"/>
          </a:xfrm>
          <a:prstGeom prst="rect">
            <a:avLst/>
          </a:prstGeom>
          <a:noFill/>
        </p:spPr>
        <p:txBody>
          <a:bodyPr wrap="square" rtlCol="0">
            <a:spAutoFit/>
          </a:bodyPr>
          <a:lstStyle/>
          <a:p>
            <a:pPr algn="ctr"/>
            <a:r>
              <a:rPr lang="pl-PL" sz="3200" b="1" dirty="0" smtClean="0">
                <a:latin typeface="Garamond" panose="02020404030301010803" pitchFamily="18" charset="0"/>
              </a:rPr>
              <a:t>Miejsce realizacji projektu</a:t>
            </a:r>
          </a:p>
          <a:p>
            <a:pPr algn="ctr"/>
            <a:endParaRPr lang="pl-PL" sz="2800" dirty="0" smtClean="0">
              <a:latin typeface="Garamond" panose="02020404030301010803" pitchFamily="18" charset="0"/>
            </a:endParaRPr>
          </a:p>
          <a:p>
            <a:r>
              <a:rPr lang="pl-PL" sz="2800" dirty="0" smtClean="0">
                <a:latin typeface="Garamond" panose="02020404030301010803" pitchFamily="18" charset="0"/>
              </a:rPr>
              <a:t>Miejscem realizacji projektu o typie </a:t>
            </a:r>
            <a:r>
              <a:rPr lang="pl-PL" sz="2800" b="1" dirty="0" smtClean="0">
                <a:latin typeface="Garamond" panose="02020404030301010803" pitchFamily="18" charset="0"/>
              </a:rPr>
              <a:t>„innym”</a:t>
            </a:r>
            <a:r>
              <a:rPr lang="pl-PL" sz="2800" dirty="0" smtClean="0">
                <a:latin typeface="Garamond" panose="02020404030301010803" pitchFamily="18" charset="0"/>
              </a:rPr>
              <a:t> (nie rewitalizacyjnym) jest </a:t>
            </a:r>
            <a:r>
              <a:rPr lang="pl-PL" sz="2800" b="1" dirty="0" smtClean="0">
                <a:latin typeface="Garamond" panose="02020404030301010803" pitchFamily="18" charset="0"/>
              </a:rPr>
              <a:t>MOF Olsztyna (w tym obszar rewitalizowany)</a:t>
            </a:r>
          </a:p>
          <a:p>
            <a:endParaRPr lang="pl-PL" sz="2800" dirty="0">
              <a:latin typeface="Garamond" panose="02020404030301010803" pitchFamily="18" charset="0"/>
            </a:endParaRPr>
          </a:p>
          <a:p>
            <a:r>
              <a:rPr lang="pl-PL" sz="2800" dirty="0">
                <a:latin typeface="Garamond" panose="02020404030301010803" pitchFamily="18" charset="0"/>
              </a:rPr>
              <a:t>Miejscem realizacji projektu </a:t>
            </a:r>
            <a:r>
              <a:rPr lang="pl-PL" sz="2800" dirty="0" smtClean="0">
                <a:latin typeface="Garamond" panose="02020404030301010803" pitchFamily="18" charset="0"/>
              </a:rPr>
              <a:t>o </a:t>
            </a:r>
            <a:r>
              <a:rPr lang="pl-PL" sz="2800" dirty="0">
                <a:latin typeface="Garamond" panose="02020404030301010803" pitchFamily="18" charset="0"/>
              </a:rPr>
              <a:t>typie </a:t>
            </a:r>
            <a:r>
              <a:rPr lang="pl-PL" sz="2800" b="1" dirty="0" smtClean="0">
                <a:latin typeface="Garamond" panose="02020404030301010803" pitchFamily="18" charset="0"/>
              </a:rPr>
              <a:t>„rewitalizacyjnym”</a:t>
            </a:r>
            <a:r>
              <a:rPr lang="pl-PL" sz="2800" dirty="0" smtClean="0">
                <a:latin typeface="Garamond" panose="02020404030301010803" pitchFamily="18" charset="0"/>
              </a:rPr>
              <a:t> jest </a:t>
            </a:r>
            <a:r>
              <a:rPr lang="pl-PL" sz="2800" b="1" dirty="0" smtClean="0">
                <a:latin typeface="Garamond" panose="02020404030301010803" pitchFamily="18" charset="0"/>
              </a:rPr>
              <a:t>wyłącznie obszar rewitalizowany</a:t>
            </a:r>
            <a:r>
              <a:rPr lang="pl-PL" sz="2800" dirty="0" smtClean="0">
                <a:latin typeface="Garamond" panose="02020404030301010803" pitchFamily="18" charset="0"/>
              </a:rPr>
              <a:t> znajdujący się na terenie MOF Olsztyna</a:t>
            </a:r>
            <a:endParaRPr lang="pl-PL" sz="2800" dirty="0">
              <a:latin typeface="Garamond" panose="02020404030301010803" pitchFamily="18" charset="0"/>
            </a:endParaRPr>
          </a:p>
        </p:txBody>
      </p:sp>
    </p:spTree>
    <p:extLst>
      <p:ext uri="{BB962C8B-B14F-4D97-AF65-F5344CB8AC3E}">
        <p14:creationId xmlns:p14="http://schemas.microsoft.com/office/powerpoint/2010/main" val="280090692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TotalTime>
  <Words>2300</Words>
  <Application>Microsoft Office PowerPoint</Application>
  <PresentationFormat>Panoramiczny</PresentationFormat>
  <Paragraphs>229</Paragraphs>
  <Slides>28</Slides>
  <Notes>12</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28</vt:i4>
      </vt:variant>
    </vt:vector>
  </HeadingPairs>
  <TitlesOfParts>
    <vt:vector size="36" baseType="lpstr">
      <vt:lpstr>Arial</vt:lpstr>
      <vt:lpstr>Calibri</vt:lpstr>
      <vt:lpstr>Calibri Light</vt:lpstr>
      <vt:lpstr>Garamond</vt:lpstr>
      <vt:lpstr>Times New Roman</vt:lpstr>
      <vt:lpstr>Wingdings</vt:lpstr>
      <vt:lpstr>Wingdings 3</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Artur Sobczak</dc:creator>
  <cp:lastModifiedBy>Artur Sobczak</cp:lastModifiedBy>
  <cp:revision>260</cp:revision>
  <cp:lastPrinted>2018-07-03T14:52:21Z</cp:lastPrinted>
  <dcterms:created xsi:type="dcterms:W3CDTF">2018-05-22T14:24:08Z</dcterms:created>
  <dcterms:modified xsi:type="dcterms:W3CDTF">2019-05-07T08:48:03Z</dcterms:modified>
</cp:coreProperties>
</file>